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9" r:id="rId3"/>
    <p:sldId id="280" r:id="rId4"/>
    <p:sldId id="272" r:id="rId5"/>
    <p:sldId id="273" r:id="rId6"/>
    <p:sldId id="275" r:id="rId7"/>
    <p:sldId id="286" r:id="rId8"/>
    <p:sldId id="284" r:id="rId9"/>
    <p:sldId id="285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16D"/>
    <a:srgbClr val="050897"/>
    <a:srgbClr val="070C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6;&#1072;&#1073;&#1086;&#1090;&#1072;\&#1052;&#1043;&#1054;&#1059;\&#1056;&#1054;&#1057;&#1058;_&#1052;&#1043;&#1054;&#1059;\&#1043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8610868172270265"/>
          <c:y val="4.2411761347504601E-2"/>
          <c:w val="0.75005588096216036"/>
          <c:h val="0.84621951631774184"/>
        </c:manualLayout>
      </c:layout>
      <c:scatterChart>
        <c:scatterStyle val="smoothMarker"/>
        <c:ser>
          <c:idx val="0"/>
          <c:order val="0"/>
          <c:tx>
            <c:strRef>
              <c:f>Лист1!$C$3</c:f>
              <c:strCache>
                <c:ptCount val="1"/>
                <c:pt idx="0">
                  <c:v>ν1, Гц</c:v>
                </c:pt>
              </c:strCache>
            </c:strRef>
          </c:tx>
          <c:xVal>
            <c:numRef>
              <c:f>Лист1!$B$4:$B$13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Лист1!$C$4:$C$13</c:f>
              <c:numCache>
                <c:formatCode>General</c:formatCode>
                <c:ptCount val="10"/>
                <c:pt idx="0">
                  <c:v>385</c:v>
                </c:pt>
                <c:pt idx="1">
                  <c:v>387</c:v>
                </c:pt>
                <c:pt idx="2">
                  <c:v>390</c:v>
                </c:pt>
                <c:pt idx="3">
                  <c:v>420</c:v>
                </c:pt>
                <c:pt idx="4">
                  <c:v>430</c:v>
                </c:pt>
                <c:pt idx="5">
                  <c:v>435</c:v>
                </c:pt>
                <c:pt idx="6">
                  <c:v>437</c:v>
                </c:pt>
                <c:pt idx="7">
                  <c:v>438</c:v>
                </c:pt>
                <c:pt idx="8">
                  <c:v>439</c:v>
                </c:pt>
                <c:pt idx="9">
                  <c:v>440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ν2, Гц</c:v>
                </c:pt>
              </c:strCache>
            </c:strRef>
          </c:tx>
          <c:xVal>
            <c:numRef>
              <c:f>Лист1!$B$4:$B$13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Лист1!$D$4:$D$13</c:f>
              <c:numCache>
                <c:formatCode>General</c:formatCode>
                <c:ptCount val="10"/>
                <c:pt idx="0">
                  <c:v>404</c:v>
                </c:pt>
                <c:pt idx="1">
                  <c:v>405</c:v>
                </c:pt>
                <c:pt idx="2">
                  <c:v>410</c:v>
                </c:pt>
                <c:pt idx="3">
                  <c:v>420</c:v>
                </c:pt>
                <c:pt idx="4">
                  <c:v>425</c:v>
                </c:pt>
                <c:pt idx="5">
                  <c:v>432</c:v>
                </c:pt>
                <c:pt idx="6">
                  <c:v>435</c:v>
                </c:pt>
                <c:pt idx="7">
                  <c:v>436</c:v>
                </c:pt>
                <c:pt idx="8">
                  <c:v>438</c:v>
                </c:pt>
                <c:pt idx="9">
                  <c:v>440</c:v>
                </c:pt>
              </c:numCache>
            </c:numRef>
          </c:yVal>
          <c:smooth val="1"/>
        </c:ser>
        <c:axId val="43102976"/>
        <c:axId val="43483136"/>
      </c:scatterChart>
      <c:valAx>
        <c:axId val="4310297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ru-RU" sz="1800" baseline="0">
                    <a:latin typeface="Time Roman" pitchFamily="2" charset="0"/>
                  </a:rPr>
                  <a:t>Длина ветви камертона   </a:t>
                </a:r>
                <a:r>
                  <a:rPr lang="en-US" sz="1800" baseline="0">
                    <a:latin typeface="Time Roman" pitchFamily="2" charset="0"/>
                  </a:rPr>
                  <a:t>l,</a:t>
                </a:r>
                <a:r>
                  <a:rPr lang="ru-RU" sz="1800" baseline="0">
                    <a:latin typeface="Time Roman" pitchFamily="2" charset="0"/>
                  </a:rPr>
                  <a:t>см</a:t>
                </a:r>
              </a:p>
            </c:rich>
          </c:tx>
          <c:layout/>
        </c:title>
        <c:numFmt formatCode="General" sourceLinked="1"/>
        <c:tickLblPos val="nextTo"/>
        <c:crossAx val="43483136"/>
        <c:crosses val="autoZero"/>
        <c:crossBetween val="midCat"/>
      </c:valAx>
      <c:valAx>
        <c:axId val="43483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800" baseline="0">
                    <a:latin typeface="Times New Roman"/>
                    <a:cs typeface="Times New Roman"/>
                  </a:rPr>
                  <a:t>Частота звуковых колебаний   </a:t>
                </a:r>
                <a:r>
                  <a:rPr lang="el-GR" sz="1800" baseline="0">
                    <a:latin typeface="Times New Roman"/>
                    <a:cs typeface="Times New Roman"/>
                  </a:rPr>
                  <a:t>ν</a:t>
                </a:r>
                <a:r>
                  <a:rPr lang="ru-RU" sz="1800" baseline="0">
                    <a:latin typeface="Times New Roman"/>
                    <a:cs typeface="Times New Roman"/>
                  </a:rPr>
                  <a:t>,</a:t>
                </a:r>
                <a:r>
                  <a:rPr lang="ru-RU" sz="1800" baseline="0"/>
                  <a:t>Гц</a:t>
                </a:r>
              </a:p>
            </c:rich>
          </c:tx>
          <c:layout/>
        </c:title>
        <c:numFmt formatCode="General" sourceLinked="1"/>
        <c:tickLblPos val="nextTo"/>
        <c:crossAx val="4310297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cat>
            <c:strRef>
              <c:f>Лист1!$A$2:$A$7</c:f>
              <c:strCache>
                <c:ptCount val="5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и более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cat>
            <c:strRef>
              <c:f>Лист1!$A$2:$A$7</c:f>
              <c:strCache>
                <c:ptCount val="5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и более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3</c:v>
                </c:pt>
                <c:pt idx="2">
                  <c:v>7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</c:ser>
        <c:axId val="80640256"/>
        <c:axId val="80650624"/>
      </c:barChart>
      <c:catAx>
        <c:axId val="80640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прослушиваний тона, раз</a:t>
                </a:r>
              </a:p>
            </c:rich>
          </c:tx>
          <c:layout>
            <c:manualLayout>
              <c:xMode val="edge"/>
              <c:yMode val="edge"/>
              <c:x val="0.54866761446486056"/>
              <c:y val="0.8880752405949256"/>
            </c:manualLayout>
          </c:layout>
        </c:title>
        <c:tickLblPos val="nextTo"/>
        <c:crossAx val="80650624"/>
        <c:crosses val="autoZero"/>
        <c:auto val="1"/>
        <c:lblAlgn val="ctr"/>
        <c:lblOffset val="100"/>
        <c:tickLblSkip val="1"/>
      </c:catAx>
      <c:valAx>
        <c:axId val="806506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учеников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2.5462962962962982E-2"/>
              <c:y val="6.8951693538307712E-2"/>
            </c:manualLayout>
          </c:layout>
        </c:title>
        <c:numFmt formatCode="General" sourceLinked="1"/>
        <c:tickLblPos val="nextTo"/>
        <c:crossAx val="80640256"/>
        <c:crossesAt val="1"/>
        <c:crossBetween val="midCat"/>
        <c:majorUnit val="1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и более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и более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axId val="80806656"/>
        <c:axId val="80808576"/>
      </c:barChart>
      <c:catAx>
        <c:axId val="80806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прослушиваний тона, раз</a:t>
                </a:r>
              </a:p>
            </c:rich>
          </c:tx>
          <c:layout>
            <c:manualLayout>
              <c:xMode val="edge"/>
              <c:yMode val="edge"/>
              <c:x val="0.4292722003499575"/>
              <c:y val="0.88410698662667153"/>
            </c:manualLayout>
          </c:layout>
        </c:title>
        <c:tickLblPos val="nextTo"/>
        <c:crossAx val="80808576"/>
        <c:crosses val="autoZero"/>
        <c:auto val="1"/>
        <c:lblAlgn val="ctr"/>
        <c:lblOffset val="100"/>
      </c:catAx>
      <c:valAx>
        <c:axId val="808085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учеников</a:t>
                </a:r>
                <a:endParaRPr lang="ru-RU"/>
              </a:p>
            </c:rich>
          </c:tx>
          <c:layout/>
        </c:title>
        <c:numFmt formatCode="General" sourceLinked="1"/>
        <c:tickLblPos val="nextTo"/>
        <c:crossAx val="808066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7E369-8454-4C66-85D3-66CEAC6CFE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6F17CF8-D940-4907-88E4-BAE7538909CE}">
      <dgm:prSet custT="1"/>
      <dgm:spPr/>
      <dgm:t>
        <a:bodyPr/>
        <a:lstStyle/>
        <a:p>
          <a:pPr algn="ctr" rtl="0"/>
          <a:r>
            <a:rPr lang="ru-RU" sz="2000" b="1" i="0" baseline="0" dirty="0" smtClean="0"/>
            <a:t>Применение полученного результата для выявления музыкального слуха</a:t>
          </a:r>
          <a:endParaRPr lang="ru-RU" sz="2000" b="0" i="0" baseline="0" dirty="0"/>
        </a:p>
      </dgm:t>
    </dgm:pt>
    <dgm:pt modelId="{40F7A42C-F8FB-4E3D-A827-8ECCE63E0FB1}" type="parTrans" cxnId="{54141AD2-14AA-400C-9FFF-FFD9CE902ABF}">
      <dgm:prSet/>
      <dgm:spPr/>
      <dgm:t>
        <a:bodyPr/>
        <a:lstStyle/>
        <a:p>
          <a:endParaRPr lang="ru-RU"/>
        </a:p>
      </dgm:t>
    </dgm:pt>
    <dgm:pt modelId="{7B3CC8B5-522D-4F88-923E-09404B933D12}" type="sibTrans" cxnId="{54141AD2-14AA-400C-9FFF-FFD9CE902ABF}">
      <dgm:prSet/>
      <dgm:spPr/>
      <dgm:t>
        <a:bodyPr/>
        <a:lstStyle/>
        <a:p>
          <a:endParaRPr lang="ru-RU"/>
        </a:p>
      </dgm:t>
    </dgm:pt>
    <dgm:pt modelId="{FC481F5C-D2AC-44CB-863B-E7BE52C3F1BC}" type="pres">
      <dgm:prSet presAssocID="{CA77E369-8454-4C66-85D3-66CEAC6CFE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406876-FDB5-4790-8380-9737892D3151}" type="pres">
      <dgm:prSet presAssocID="{46F17CF8-D940-4907-88E4-BAE7538909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A9EE7-BBEB-48FC-B940-F0EFA74EDDFD}" type="presOf" srcId="{46F17CF8-D940-4907-88E4-BAE7538909CE}" destId="{72406876-FDB5-4790-8380-9737892D3151}" srcOrd="0" destOrd="0" presId="urn:microsoft.com/office/officeart/2005/8/layout/vList2"/>
    <dgm:cxn modelId="{54141AD2-14AA-400C-9FFF-FFD9CE902ABF}" srcId="{CA77E369-8454-4C66-85D3-66CEAC6CFE96}" destId="{46F17CF8-D940-4907-88E4-BAE7538909CE}" srcOrd="0" destOrd="0" parTransId="{40F7A42C-F8FB-4E3D-A827-8ECCE63E0FB1}" sibTransId="{7B3CC8B5-522D-4F88-923E-09404B933D12}"/>
    <dgm:cxn modelId="{D20E54C3-9620-4FB9-A2CF-A88814094BF2}" type="presOf" srcId="{CA77E369-8454-4C66-85D3-66CEAC6CFE96}" destId="{FC481F5C-D2AC-44CB-863B-E7BE52C3F1BC}" srcOrd="0" destOrd="0" presId="urn:microsoft.com/office/officeart/2005/8/layout/vList2"/>
    <dgm:cxn modelId="{0265A9B1-E676-4381-8D49-A39D82A77D5E}" type="presParOf" srcId="{FC481F5C-D2AC-44CB-863B-E7BE52C3F1BC}" destId="{72406876-FDB5-4790-8380-9737892D31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FEA71-67B1-41DC-A537-1E087F3783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A3011-0483-4AA4-9383-53DEA7E90998}">
      <dgm:prSet custT="1"/>
      <dgm:spPr/>
      <dgm:t>
        <a:bodyPr/>
        <a:lstStyle/>
        <a:p>
          <a:pPr algn="ctr" rtl="0"/>
          <a:r>
            <a:rPr lang="ru-RU" sz="1600" dirty="0" smtClean="0"/>
            <a:t>Применяя генератор</a:t>
          </a:r>
          <a:r>
            <a:rPr lang="en-US" sz="1600" dirty="0" smtClean="0"/>
            <a:t> </a:t>
          </a:r>
          <a:r>
            <a:rPr lang="ru-RU" sz="1600" dirty="0" smtClean="0"/>
            <a:t> низкочастотных волн и камертон</a:t>
          </a:r>
          <a:endParaRPr lang="ru-RU" sz="1600" dirty="0"/>
        </a:p>
      </dgm:t>
    </dgm:pt>
    <dgm:pt modelId="{35A68B46-B027-42BC-953A-DAC4D4DCED4B}" type="parTrans" cxnId="{D98668E5-2B63-48F8-8C6E-00FE31AE7E89}">
      <dgm:prSet/>
      <dgm:spPr/>
      <dgm:t>
        <a:bodyPr/>
        <a:lstStyle/>
        <a:p>
          <a:endParaRPr lang="ru-RU"/>
        </a:p>
      </dgm:t>
    </dgm:pt>
    <dgm:pt modelId="{31F003ED-57BE-4306-B359-DFB9B94B68AD}" type="sibTrans" cxnId="{D98668E5-2B63-48F8-8C6E-00FE31AE7E89}">
      <dgm:prSet/>
      <dgm:spPr/>
      <dgm:t>
        <a:bodyPr/>
        <a:lstStyle/>
        <a:p>
          <a:endParaRPr lang="ru-RU"/>
        </a:p>
      </dgm:t>
    </dgm:pt>
    <dgm:pt modelId="{78E7EFD9-C7CC-4177-88E5-CA60AA669DA8}" type="pres">
      <dgm:prSet presAssocID="{A39FEA71-67B1-41DC-A537-1E087F3783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07954-9D2A-48B8-B540-E572DF44D254}" type="pres">
      <dgm:prSet presAssocID="{75AA3011-0483-4AA4-9383-53DEA7E90998}" presName="parentText" presStyleLbl="node1" presStyleIdx="0" presStyleCnt="1" custLinFactNeighborX="3218" custLinFactNeighborY="-479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AF020-D68E-485C-A832-359A5799622E}" type="presOf" srcId="{75AA3011-0483-4AA4-9383-53DEA7E90998}" destId="{CAA07954-9D2A-48B8-B540-E572DF44D254}" srcOrd="0" destOrd="0" presId="urn:microsoft.com/office/officeart/2005/8/layout/vList2"/>
    <dgm:cxn modelId="{BF07FFB8-B611-4F9D-8C64-594CC6B1F786}" type="presOf" srcId="{A39FEA71-67B1-41DC-A537-1E087F378389}" destId="{78E7EFD9-C7CC-4177-88E5-CA60AA669DA8}" srcOrd="0" destOrd="0" presId="urn:microsoft.com/office/officeart/2005/8/layout/vList2"/>
    <dgm:cxn modelId="{D98668E5-2B63-48F8-8C6E-00FE31AE7E89}" srcId="{A39FEA71-67B1-41DC-A537-1E087F378389}" destId="{75AA3011-0483-4AA4-9383-53DEA7E90998}" srcOrd="0" destOrd="0" parTransId="{35A68B46-B027-42BC-953A-DAC4D4DCED4B}" sibTransId="{31F003ED-57BE-4306-B359-DFB9B94B68AD}"/>
    <dgm:cxn modelId="{513D1179-9D95-4B6C-8D0A-80F4C39FB8D8}" type="presParOf" srcId="{78E7EFD9-C7CC-4177-88E5-CA60AA669DA8}" destId="{CAA07954-9D2A-48B8-B540-E572DF44D2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8DA0C7-CD16-4510-9BD9-80E24FB4BC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C963EE-4A19-4D33-8E48-39446F511A72}">
      <dgm:prSet/>
      <dgm:spPr/>
      <dgm:t>
        <a:bodyPr/>
        <a:lstStyle/>
        <a:p>
          <a:pPr algn="ctr" rtl="0"/>
          <a:r>
            <a:rPr lang="ru-RU" dirty="0" smtClean="0"/>
            <a:t>Применяя электронный генератор звука и  генератор низкочастотных волн</a:t>
          </a:r>
          <a:endParaRPr lang="ru-RU" dirty="0"/>
        </a:p>
      </dgm:t>
    </dgm:pt>
    <dgm:pt modelId="{0EAA3268-6A96-46A1-B309-E3AEEA22DE9C}" type="parTrans" cxnId="{EE16436C-3D59-4C94-8AA9-C0231D8A2412}">
      <dgm:prSet/>
      <dgm:spPr/>
      <dgm:t>
        <a:bodyPr/>
        <a:lstStyle/>
        <a:p>
          <a:endParaRPr lang="ru-RU"/>
        </a:p>
      </dgm:t>
    </dgm:pt>
    <dgm:pt modelId="{AFD1A000-722C-4575-B615-AA2FEFA14C22}" type="sibTrans" cxnId="{EE16436C-3D59-4C94-8AA9-C0231D8A2412}">
      <dgm:prSet/>
      <dgm:spPr/>
      <dgm:t>
        <a:bodyPr/>
        <a:lstStyle/>
        <a:p>
          <a:endParaRPr lang="ru-RU"/>
        </a:p>
      </dgm:t>
    </dgm:pt>
    <dgm:pt modelId="{C216A875-2EE8-4CD2-B241-A92ABBD2569E}" type="pres">
      <dgm:prSet presAssocID="{2F8DA0C7-CD16-4510-9BD9-80E24FB4BC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9280B0-8446-4579-B376-5CF0B7F176EA}" type="pres">
      <dgm:prSet presAssocID="{1BC963EE-4A19-4D33-8E48-39446F511A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16436C-3D59-4C94-8AA9-C0231D8A2412}" srcId="{2F8DA0C7-CD16-4510-9BD9-80E24FB4BC50}" destId="{1BC963EE-4A19-4D33-8E48-39446F511A72}" srcOrd="0" destOrd="0" parTransId="{0EAA3268-6A96-46A1-B309-E3AEEA22DE9C}" sibTransId="{AFD1A000-722C-4575-B615-AA2FEFA14C22}"/>
    <dgm:cxn modelId="{C8FAD947-5263-4F36-8E89-332EDC436D18}" type="presOf" srcId="{2F8DA0C7-CD16-4510-9BD9-80E24FB4BC50}" destId="{C216A875-2EE8-4CD2-B241-A92ABBD2569E}" srcOrd="0" destOrd="0" presId="urn:microsoft.com/office/officeart/2005/8/layout/vList2"/>
    <dgm:cxn modelId="{2ADD6138-0A52-411F-BF87-C067DA19D206}" type="presOf" srcId="{1BC963EE-4A19-4D33-8E48-39446F511A72}" destId="{379280B0-8446-4579-B376-5CF0B7F176EA}" srcOrd="0" destOrd="0" presId="urn:microsoft.com/office/officeart/2005/8/layout/vList2"/>
    <dgm:cxn modelId="{C99757A4-BE1C-471D-B721-356EC1FBF29A}" type="presParOf" srcId="{C216A875-2EE8-4CD2-B241-A92ABBD2569E}" destId="{379280B0-8446-4579-B376-5CF0B7F176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406876-FDB5-4790-8380-9737892D3151}">
      <dsp:nvSpPr>
        <dsp:cNvPr id="0" name=""/>
        <dsp:cNvSpPr/>
      </dsp:nvSpPr>
      <dsp:spPr>
        <a:xfrm>
          <a:off x="0" y="341"/>
          <a:ext cx="6626826" cy="645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/>
            <a:t>Применение полученного результата для выявления музыкального слуха</a:t>
          </a:r>
          <a:endParaRPr lang="ru-RU" sz="2000" b="0" i="0" kern="1200" baseline="0" dirty="0"/>
        </a:p>
      </dsp:txBody>
      <dsp:txXfrm>
        <a:off x="0" y="341"/>
        <a:ext cx="6626826" cy="6456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07954-9D2A-48B8-B540-E572DF44D254}">
      <dsp:nvSpPr>
        <dsp:cNvPr id="0" name=""/>
        <dsp:cNvSpPr/>
      </dsp:nvSpPr>
      <dsp:spPr>
        <a:xfrm>
          <a:off x="0" y="0"/>
          <a:ext cx="3571900" cy="636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Применяя генератор</a:t>
          </a:r>
          <a:r>
            <a:rPr lang="en-US" sz="1600" kern="1200" dirty="0" smtClean="0"/>
            <a:t> </a:t>
          </a:r>
          <a:r>
            <a:rPr lang="ru-RU" sz="1600" kern="1200" dirty="0" smtClean="0"/>
            <a:t> низкочастотных волн и камертон</a:t>
          </a:r>
          <a:endParaRPr lang="ru-RU" sz="1600" kern="1200" dirty="0"/>
        </a:p>
      </dsp:txBody>
      <dsp:txXfrm>
        <a:off x="0" y="0"/>
        <a:ext cx="3571900" cy="6364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9280B0-8446-4579-B376-5CF0B7F176EA}">
      <dsp:nvSpPr>
        <dsp:cNvPr id="0" name=""/>
        <dsp:cNvSpPr/>
      </dsp:nvSpPr>
      <dsp:spPr>
        <a:xfrm>
          <a:off x="0" y="4925"/>
          <a:ext cx="3857651" cy="636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Применяя электронный генератор звука и  генератор низкочастотных волн</a:t>
          </a:r>
          <a:endParaRPr lang="ru-RU" sz="1600" kern="1200" dirty="0"/>
        </a:p>
      </dsp:txBody>
      <dsp:txXfrm>
        <a:off x="0" y="4925"/>
        <a:ext cx="3857651" cy="63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358BD-55EF-41BE-BF7D-D11B1AE9343C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F9EA7-4A09-49FD-B101-EE89FFBEA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F9EA7-4A09-49FD-B101-EE89FFBEA7A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3E9-A1D9-4E44-865E-ED0CD722769D}" type="datetimeFigureOut">
              <a:rPr lang="ru-RU" smtClean="0"/>
              <a:pPr/>
              <a:t>29.09.2010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DF6D-9C0F-4953-97D9-57969009D1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3E9-A1D9-4E44-865E-ED0CD722769D}" type="datetimeFigureOut">
              <a:rPr lang="ru-RU" smtClean="0"/>
              <a:pPr/>
              <a:t>29.09.2010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DF6D-9C0F-4953-97D9-57969009D1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3E9-A1D9-4E44-865E-ED0CD722769D}" type="datetimeFigureOut">
              <a:rPr lang="ru-RU" smtClean="0"/>
              <a:pPr/>
              <a:t>29.09.2010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DF6D-9C0F-4953-97D9-57969009D1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3E9-A1D9-4E44-865E-ED0CD722769D}" type="datetimeFigureOut">
              <a:rPr lang="ru-RU" smtClean="0"/>
              <a:pPr/>
              <a:t>29.09.2010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DF6D-9C0F-4953-97D9-57969009D1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3E9-A1D9-4E44-865E-ED0CD722769D}" type="datetimeFigureOut">
              <a:rPr lang="ru-RU" smtClean="0"/>
              <a:pPr/>
              <a:t>29.09.2010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DF6D-9C0F-4953-97D9-57969009D1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3E9-A1D9-4E44-865E-ED0CD722769D}" type="datetimeFigureOut">
              <a:rPr lang="ru-RU" smtClean="0"/>
              <a:pPr/>
              <a:t>29.09.2010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DF6D-9C0F-4953-97D9-57969009D1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3E9-A1D9-4E44-865E-ED0CD722769D}" type="datetimeFigureOut">
              <a:rPr lang="ru-RU" smtClean="0"/>
              <a:pPr/>
              <a:t>29.09.2010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DF6D-9C0F-4953-97D9-57969009D1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3E9-A1D9-4E44-865E-ED0CD722769D}" type="datetimeFigureOut">
              <a:rPr lang="ru-RU" smtClean="0"/>
              <a:pPr/>
              <a:t>29.09.2010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DF6D-9C0F-4953-97D9-57969009D1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3E9-A1D9-4E44-865E-ED0CD722769D}" type="datetimeFigureOut">
              <a:rPr lang="ru-RU" smtClean="0"/>
              <a:pPr/>
              <a:t>29.09.2010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DF6D-9C0F-4953-97D9-57969009D1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3E9-A1D9-4E44-865E-ED0CD722769D}" type="datetimeFigureOut">
              <a:rPr lang="ru-RU" smtClean="0"/>
              <a:pPr/>
              <a:t>29.09.2010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DF6D-9C0F-4953-97D9-57969009D1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3E9-A1D9-4E44-865E-ED0CD722769D}" type="datetimeFigureOut">
              <a:rPr lang="ru-RU" smtClean="0"/>
              <a:pPr/>
              <a:t>29.09.2010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DF6D-9C0F-4953-97D9-57969009D1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53E9-A1D9-4E44-865E-ED0CD722769D}" type="datetimeFigureOut">
              <a:rPr lang="ru-RU" smtClean="0"/>
              <a:pPr/>
              <a:t>29.09.2010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DDF6D-9C0F-4953-97D9-57969009D1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47;&#1074;&#1091;&#1082;" TargetMode="External"/><Relationship Id="rId2" Type="http://schemas.openxmlformats.org/officeDocument/2006/relationships/hyperlink" Target="http://soft.softodrom.ru/scr/screen.php?id=446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Documents and Settings\Физика\Мои документы\Мои рисунки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86380" y="4286256"/>
            <a:ext cx="364330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dirty="0" smtClean="0">
                <a:solidFill>
                  <a:srgbClr val="000099"/>
                </a:solidFill>
              </a:rPr>
              <a:t>Выполнила: Лебедева Ирина,</a:t>
            </a:r>
          </a:p>
          <a:p>
            <a:pPr algn="r">
              <a:spcBef>
                <a:spcPct val="50000"/>
              </a:spcBef>
            </a:pPr>
            <a:r>
              <a:rPr lang="ru-RU" dirty="0" smtClean="0">
                <a:solidFill>
                  <a:srgbClr val="000099"/>
                </a:solidFill>
              </a:rPr>
              <a:t> ученица 10 класса, </a:t>
            </a:r>
          </a:p>
          <a:p>
            <a:pPr algn="r">
              <a:spcBef>
                <a:spcPct val="50000"/>
              </a:spcBef>
            </a:pPr>
            <a:r>
              <a:rPr lang="ru-RU" dirty="0" smtClean="0">
                <a:solidFill>
                  <a:srgbClr val="000099"/>
                </a:solidFill>
              </a:rPr>
              <a:t>Руководитель: Максимов Ю. А.</a:t>
            </a:r>
          </a:p>
          <a:p>
            <a:pPr algn="r">
              <a:spcBef>
                <a:spcPct val="50000"/>
              </a:spcBef>
            </a:pPr>
            <a:r>
              <a:rPr lang="ru-RU" dirty="0">
                <a:solidFill>
                  <a:srgbClr val="000099"/>
                </a:solidFill>
              </a:rPr>
              <a:t>у</a:t>
            </a:r>
            <a:r>
              <a:rPr lang="ru-RU" dirty="0" smtClean="0">
                <a:solidFill>
                  <a:srgbClr val="000099"/>
                </a:solidFill>
              </a:rPr>
              <a:t>читель физики.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241223">
            <a:off x="3276227" y="1534260"/>
            <a:ext cx="4714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rgbClr val="C00000"/>
                </a:solidFill>
              </a:rPr>
              <a:t>Научно-исследовательская работа</a:t>
            </a:r>
            <a:endParaRPr lang="ru-RU" sz="20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9941" y="0"/>
            <a:ext cx="493647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/>
              <a:t>МОУ Большесундырская СОШ</a:t>
            </a:r>
          </a:p>
          <a:p>
            <a:pPr algn="ctr">
              <a:spcBef>
                <a:spcPct val="50000"/>
              </a:spcBef>
            </a:pPr>
            <a:r>
              <a:rPr lang="ru-RU" sz="1600" dirty="0" smtClean="0"/>
              <a:t>Моргаушского района</a:t>
            </a:r>
          </a:p>
          <a:p>
            <a:pPr algn="ctr">
              <a:spcBef>
                <a:spcPct val="50000"/>
              </a:spcBef>
            </a:pPr>
            <a:r>
              <a:rPr lang="ru-RU" sz="1600" dirty="0" smtClean="0"/>
              <a:t>Чувашской Республики</a:t>
            </a:r>
          </a:p>
          <a:p>
            <a:pPr algn="ctr">
              <a:spcBef>
                <a:spcPct val="50000"/>
              </a:spcBef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714620"/>
            <a:ext cx="663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Изучение камертона.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14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4824536" cy="601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Изучение </a:t>
            </a:r>
            <a:r>
              <a:rPr lang="ru-RU" b="1" i="1" dirty="0" smtClean="0">
                <a:solidFill>
                  <a:srgbClr val="002060"/>
                </a:solidFill>
              </a:rPr>
              <a:t>зависимости частоты школьного камертона от длины его ветви и от массы муфты с применением полученных результатов для проведения эксперимента по проверке музыкального слуха</a:t>
            </a:r>
            <a:endParaRPr lang="ru-RU" b="1" i="1" dirty="0" smtClean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428604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Цель проекта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924944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Tx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Проведение эксперимента по определению собственной частоты колебаний камертона при различных положениях муфты, закрепленной на одной из его ветвей.</a:t>
            </a:r>
            <a:endParaRPr lang="ru-RU" dirty="0" smtClean="0">
              <a:solidFill>
                <a:srgbClr val="002060"/>
              </a:solidFill>
            </a:endParaRPr>
          </a:p>
          <a:p>
            <a:pPr marL="609600" indent="-609600" algn="just">
              <a:buFontTx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Проведение аналогичных измерений для других муфт, отличных друг от друга по массе</a:t>
            </a:r>
            <a:endParaRPr lang="ru-RU" dirty="0" smtClean="0">
              <a:solidFill>
                <a:srgbClr val="002060"/>
              </a:solidFill>
            </a:endParaRPr>
          </a:p>
          <a:p>
            <a:pPr marL="609600" indent="-609600" algn="just">
              <a:buFontTx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Сопоставление полученных характеристик.</a:t>
            </a:r>
            <a:endParaRPr lang="ru-RU" dirty="0" smtClean="0">
              <a:solidFill>
                <a:srgbClr val="002060"/>
              </a:solidFill>
            </a:endParaRPr>
          </a:p>
          <a:p>
            <a:pPr marL="609600" indent="-609600" algn="just">
              <a:buFontTx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Применение полученных зависимостей для проверки музыкального слуха двух групп учащихся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609600" indent="-609600" algn="just">
              <a:buFontTx/>
              <a:buAutoNum type="arabicPeriod"/>
            </a:pPr>
            <a:endParaRPr lang="ru-RU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00808"/>
            <a:ext cx="58710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На ножку камертона нанесли шкалу с ценой деления 1 см.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Для выбора параметров работы осциллографа имеется специальное «окно», в котором произвели  установку: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Развертка-0,005 сек/дел.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Чувствительность – 0.5 В/дел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Режим регистрации сигналов – периодический(авто)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3.   Регуляторы громкости на динамике и УНЧ установили на максимальные положения.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DSC04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961435" y="2111573"/>
            <a:ext cx="3286116" cy="2464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3174" y="71435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Подготовка установки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>
          <a:xfrm rot="5400000">
            <a:off x="1650189" y="3278977"/>
            <a:ext cx="850962" cy="293752"/>
          </a:xfrm>
          <a:prstGeom prst="trapezoid">
            <a:avLst>
              <a:gd name="adj" fmla="val 130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3071810"/>
            <a:ext cx="214314" cy="62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3000372"/>
            <a:ext cx="10715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143248"/>
            <a:ext cx="714380" cy="34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293096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Камертон (440 Гц)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 резиновым молоточком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Динамик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УНЧ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Приставка – осциллограф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Компьютерный измерительный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блок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-микро»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Системный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блок компьютера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Генератор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низкочастотный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857232"/>
            <a:ext cx="5078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Схематический рисунок установки</a:t>
            </a:r>
            <a:r>
              <a:rPr lang="ru-RU" b="1" i="1" dirty="0" smtClean="0">
                <a:solidFill>
                  <a:srgbClr val="C00000"/>
                </a:solidFill>
              </a:rPr>
              <a:t>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2285984" y="3286124"/>
            <a:ext cx="571504" cy="214314"/>
          </a:xfrm>
          <a:prstGeom prst="mathEqual">
            <a:avLst>
              <a:gd name="adj1" fmla="val 3040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Равно 16"/>
          <p:cNvSpPr/>
          <p:nvPr/>
        </p:nvSpPr>
        <p:spPr>
          <a:xfrm>
            <a:off x="5000628" y="3214686"/>
            <a:ext cx="500066" cy="214314"/>
          </a:xfrm>
          <a:prstGeom prst="mathEqual">
            <a:avLst>
              <a:gd name="adj1" fmla="val 3040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Равно 17"/>
          <p:cNvSpPr/>
          <p:nvPr/>
        </p:nvSpPr>
        <p:spPr>
          <a:xfrm>
            <a:off x="3786182" y="3214686"/>
            <a:ext cx="642942" cy="214314"/>
          </a:xfrm>
          <a:prstGeom prst="mathEqual">
            <a:avLst>
              <a:gd name="adj1" fmla="val 3040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Равно 18"/>
          <p:cNvSpPr/>
          <p:nvPr/>
        </p:nvSpPr>
        <p:spPr>
          <a:xfrm>
            <a:off x="5929322" y="3214686"/>
            <a:ext cx="1000132" cy="214314"/>
          </a:xfrm>
          <a:prstGeom prst="mathEqual">
            <a:avLst>
              <a:gd name="adj1" fmla="val 3040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3143248"/>
            <a:ext cx="5715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endParaRPr lang="ru-RU" sz="2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357554" y="2000240"/>
            <a:ext cx="1071570" cy="70008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214311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  <a:endParaRPr lang="ru-RU" dirty="0"/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rot="16200000" flipH="1">
            <a:off x="3964777" y="2821777"/>
            <a:ext cx="1071570" cy="285752"/>
          </a:xfrm>
          <a:prstGeom prst="bentConnector3">
            <a:avLst>
              <a:gd name="adj1" fmla="val -3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16200000" flipH="1">
            <a:off x="4071934" y="2357430"/>
            <a:ext cx="1071570" cy="500066"/>
          </a:xfrm>
          <a:prstGeom prst="bentConnector3">
            <a:avLst>
              <a:gd name="adj1" fmla="val 184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рапеция 7"/>
          <p:cNvSpPr/>
          <p:nvPr/>
        </p:nvSpPr>
        <p:spPr>
          <a:xfrm rot="5400000">
            <a:off x="5297527" y="2989225"/>
            <a:ext cx="914400" cy="650942"/>
          </a:xfrm>
          <a:prstGeom prst="trapezoid">
            <a:avLst>
              <a:gd name="adj" fmla="val 2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/>
          </a:p>
        </p:txBody>
      </p:sp>
      <p:sp>
        <p:nvSpPr>
          <p:cNvPr id="9" name="Куб 8"/>
          <p:cNvSpPr/>
          <p:nvPr/>
        </p:nvSpPr>
        <p:spPr>
          <a:xfrm>
            <a:off x="6786578" y="1357298"/>
            <a:ext cx="1500198" cy="2357454"/>
          </a:xfrm>
          <a:prstGeom prst="cube">
            <a:avLst>
              <a:gd name="adj" fmla="val 57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Арка 22"/>
          <p:cNvSpPr/>
          <p:nvPr/>
        </p:nvSpPr>
        <p:spPr>
          <a:xfrm rot="10800000">
            <a:off x="571472" y="3143248"/>
            <a:ext cx="642942" cy="57150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1538" y="2857496"/>
            <a:ext cx="14287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2857496"/>
            <a:ext cx="14287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3714752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42910" y="3786190"/>
            <a:ext cx="50006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43240" y="3786190"/>
            <a:ext cx="354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3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071670" y="378619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857884" y="371475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364331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371475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857356" y="28572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Структура  исследовательской работы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6" name="Рисунок 35" descr="DSC04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77072"/>
            <a:ext cx="4596690" cy="2636912"/>
          </a:xfrm>
          <a:prstGeom prst="rect">
            <a:avLst/>
          </a:prstGeom>
        </p:spPr>
      </p:pic>
      <p:pic>
        <p:nvPicPr>
          <p:cNvPr id="37" name="Рисунок 36" descr="DSC04381.JPG"/>
          <p:cNvPicPr/>
          <p:nvPr/>
        </p:nvPicPr>
        <p:blipFill>
          <a:blip r:embed="rId4" cstate="print"/>
          <a:srcRect t="1432" r="5274"/>
          <a:stretch>
            <a:fillRect/>
          </a:stretch>
        </p:blipFill>
        <p:spPr>
          <a:xfrm>
            <a:off x="2975252" y="1340768"/>
            <a:ext cx="6168748" cy="4502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График зависимости частоты звука от длины ветви камертона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1475656" y="1340768"/>
          <a:ext cx="61926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Documents and Settings\Администратор\Рабочий стол\ИЗУЧЕНИЕ КАМЕРТОНА\фото\DSC04394.JPG"/>
          <p:cNvPicPr/>
          <p:nvPr/>
        </p:nvPicPr>
        <p:blipFill>
          <a:blip r:embed="rId2" cstate="print"/>
          <a:srcRect l="28942" t="32550" r="29112" b="12460"/>
          <a:stretch>
            <a:fillRect/>
          </a:stretch>
        </p:blipFill>
        <p:spPr bwMode="auto">
          <a:xfrm>
            <a:off x="5940152" y="1844824"/>
            <a:ext cx="1512168" cy="17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1" y="2014676"/>
            <a:ext cx="1296144" cy="167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/>
        </p:nvGraphicFramePr>
        <p:xfrm>
          <a:off x="1285852" y="214290"/>
          <a:ext cx="6626827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971600" y="1412776"/>
          <a:ext cx="3571900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788024" y="1340768"/>
          <a:ext cx="385765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500298" y="764704"/>
            <a:ext cx="50006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300192" y="764704"/>
            <a:ext cx="4286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DSC04406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5536" y="3573016"/>
            <a:ext cx="4167216" cy="3125412"/>
          </a:xfrm>
          <a:prstGeom prst="rect">
            <a:avLst/>
          </a:prstGeom>
        </p:spPr>
      </p:pic>
      <p:pic>
        <p:nvPicPr>
          <p:cNvPr id="12" name="Рисунок 11" descr="DSC04402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860032" y="3573016"/>
            <a:ext cx="4119559" cy="308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9" y="1268760"/>
          <a:ext cx="4464496" cy="337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5148064" y="1412776"/>
          <a:ext cx="3995936" cy="327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21429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Камертон                          или            электронный генератор?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35716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665931"/>
            <a:ext cx="792961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600" dirty="0" smtClean="0"/>
              <a:t>При увеличении длины ветви камертона частота </a:t>
            </a:r>
            <a:r>
              <a:rPr lang="ru-RU" sz="1600" dirty="0" smtClean="0"/>
              <a:t>звуковых колебаний</a:t>
            </a:r>
            <a:r>
              <a:rPr lang="ru-RU" sz="1600" dirty="0" smtClean="0"/>
              <a:t> </a:t>
            </a:r>
            <a:r>
              <a:rPr lang="ru-RU" sz="1600" dirty="0" smtClean="0"/>
              <a:t>увеличивается;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 smtClean="0"/>
              <a:t>При перемещении муфты в середине ветви камертона частота колебаний изменяется более резко; 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 smtClean="0"/>
              <a:t>При увеличении массы ветви камертона увеличивается начальная частота колебания</a:t>
            </a:r>
            <a:r>
              <a:rPr lang="ru-RU" sz="1600" i="1" dirty="0" smtClean="0"/>
              <a:t>(т.е. частота при длине ветви камертона 1 см.),  </a:t>
            </a:r>
            <a:r>
              <a:rPr lang="ru-RU" sz="1600" dirty="0" smtClean="0"/>
              <a:t>а также кривизна графика - он становится более выпуклой с увеличением массы.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 smtClean="0"/>
              <a:t>Для малых и больших длин ветви камертона частота увеличивается менее резко, чем для средних.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 smtClean="0"/>
              <a:t>Тон звука от камертона определить легче чем звук от других источников, поскольку камертон издает чистые звуки, поэтому лучше проверять слух с помощью камертона, а не электронного генератора;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 smtClean="0"/>
              <a:t>В целом музыкальный слух лучше развит у девочек, чем у мальчиков.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 smtClean="0"/>
              <a:t>Большинство учеников определило частоту звука с третьего раза. Немногим удалось определить ее с первой попытки.</a:t>
            </a:r>
            <a:r>
              <a:rPr lang="ru-RU" sz="1200" dirty="0" smtClean="0"/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данного эксперимента можно применить на практике для: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Определения частоты колебания устройств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Определения музыкального слуха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Проведения практических работ на уроках.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428604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Использованная литература и Интернет-ресурсы.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85786" y="1428736"/>
            <a:ext cx="7500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http://soft.softodrom.ru/scr/screen.php?id=4461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компьютерная программа «Настройка гитары».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http://ru.wikipedia.org/wiki/Звук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431</Words>
  <Application>Microsoft Office PowerPoint</Application>
  <PresentationFormat>Экран (4:3)</PresentationFormat>
  <Paragraphs>66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Большесундырская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КАМЕРТОНА - разработка урока</dc:title>
  <dc:subject>ИЗУЧЕНИЕ КАМЕРТОНА - разработка урока</dc:subject>
  <dc:creator>Максимов Юрий Алексеевич</dc:creator>
  <cp:keywords>физика, камертон, разработка урока, учитель, конспект урока, ИЗУЧЕНИЕ КАМЕРТОНА - разработка урока</cp:keywords>
  <dc:description>ИЗУЧЕНИЕ КАМЕРТОНА - разработка урока по физике. Материал сайта www.uroki.net</dc:description>
  <cp:lastModifiedBy>Админ</cp:lastModifiedBy>
  <cp:revision>92</cp:revision>
  <dcterms:created xsi:type="dcterms:W3CDTF">2010-02-12T17:32:54Z</dcterms:created>
  <dcterms:modified xsi:type="dcterms:W3CDTF">2010-09-29T08:13:47Z</dcterms:modified>
  <cp:category>Для учителя физики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http://www.uroki.net</vt:lpwstr>
  </property>
</Properties>
</file>