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63" r:id="rId4"/>
    <p:sldId id="26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812A00A4-C154-40E2-9EF6-07E0C52E4073}">
          <p14:sldIdLst>
            <p14:sldId id="260"/>
            <p14:sldId id="259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629" autoAdjust="0"/>
  </p:normalViewPr>
  <p:slideViewPr>
    <p:cSldViewPr>
      <p:cViewPr varScale="1">
        <p:scale>
          <a:sx n="70" d="100"/>
          <a:sy n="70" d="100"/>
        </p:scale>
        <p:origin x="-1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du-teacherzv.ucoz.ru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1" y="4723695"/>
            <a:ext cx="2016223" cy="170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306817">
            <a:off x="7467890" y="4971946"/>
            <a:ext cx="1428774" cy="1207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761840" flipH="1">
            <a:off x="6986909" y="4160800"/>
            <a:ext cx="963542" cy="81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0" y="764702"/>
            <a:ext cx="9231884" cy="42165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Магический квадрат</a:t>
            </a:r>
          </a:p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методика мгновенной проверки знаний </a:t>
            </a:r>
          </a:p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 теме </a:t>
            </a:r>
          </a:p>
          <a:p>
            <a:pPr algn="ctr"/>
            <a:r>
              <a:rPr lang="ru-RU" sz="4800" b="1" dirty="0" smtClean="0">
                <a:ln w="19050"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</a:t>
            </a:r>
            <a:r>
              <a:rPr lang="ru-RU" sz="4800" b="1" dirty="0" smtClean="0">
                <a:ln w="19050"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Земля – планета солнечной системы</a:t>
            </a:r>
            <a:r>
              <a:rPr lang="ru-RU" sz="4800" b="1" dirty="0" smtClean="0">
                <a:ln w="19050"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</a:t>
            </a:r>
            <a:endParaRPr lang="ru-RU" sz="4800" b="1" dirty="0" smtClean="0">
              <a:ln w="19050"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2509" y="5429264"/>
            <a:ext cx="44053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Подготовила: Алпатова В.А.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учитель географии МОУ «</a:t>
            </a:r>
            <a:r>
              <a:rPr lang="ru-RU" b="1" i="1" dirty="0" err="1" smtClean="0">
                <a:solidFill>
                  <a:srgbClr val="002060"/>
                </a:solidFill>
              </a:rPr>
              <a:t>Николо-Упская</a:t>
            </a:r>
            <a:endParaRPr lang="ru-RU" b="1" i="1" dirty="0" smtClean="0">
              <a:solidFill>
                <a:srgbClr val="002060"/>
              </a:solidFill>
            </a:endParaRPr>
          </a:p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 основная школа № 37»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endParaRPr lang="ru-RU" b="1" i="1" dirty="0" smtClean="0">
              <a:solidFill>
                <a:srgbClr val="002060"/>
              </a:solidFill>
            </a:endParaRPr>
          </a:p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2011г.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13282" y="4211429"/>
            <a:ext cx="208741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 класс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948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Овал 132"/>
          <p:cNvSpPr/>
          <p:nvPr/>
        </p:nvSpPr>
        <p:spPr>
          <a:xfrm>
            <a:off x="5572132" y="5929330"/>
            <a:ext cx="2881957" cy="4064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>
                <a:solidFill>
                  <a:srgbClr val="FFFF00"/>
                </a:solidFill>
              </a:rPr>
              <a:t>Ответ готов</a:t>
            </a:r>
            <a:endParaRPr lang="ru-RU" b="1" i="1" dirty="0">
              <a:solidFill>
                <a:srgbClr val="FFFF00"/>
              </a:solidFill>
            </a:endParaRPr>
          </a:p>
        </p:txBody>
      </p:sp>
      <p:grpSp>
        <p:nvGrpSpPr>
          <p:cNvPr id="5123" name="Группа 69"/>
          <p:cNvGrpSpPr>
            <a:grpSpLocks/>
          </p:cNvGrpSpPr>
          <p:nvPr/>
        </p:nvGrpSpPr>
        <p:grpSpPr bwMode="auto">
          <a:xfrm>
            <a:off x="5484813" y="2544763"/>
            <a:ext cx="2870200" cy="2914650"/>
            <a:chOff x="5488332" y="2544743"/>
            <a:chExt cx="2870573" cy="2915059"/>
          </a:xfrm>
        </p:grpSpPr>
        <p:grpSp>
          <p:nvGrpSpPr>
            <p:cNvPr id="5167" name="Группа 39"/>
            <p:cNvGrpSpPr>
              <a:grpSpLocks/>
            </p:cNvGrpSpPr>
            <p:nvPr/>
          </p:nvGrpSpPr>
          <p:grpSpPr bwMode="auto">
            <a:xfrm>
              <a:off x="5488332" y="2544743"/>
              <a:ext cx="2870573" cy="576064"/>
              <a:chOff x="395536" y="1621749"/>
              <a:chExt cx="2870573" cy="576064"/>
            </a:xfrm>
          </p:grpSpPr>
          <p:sp>
            <p:nvSpPr>
              <p:cNvPr id="41" name="Прямоугольник 40"/>
              <p:cNvSpPr/>
              <p:nvPr/>
            </p:nvSpPr>
            <p:spPr>
              <a:xfrm>
                <a:off x="395536" y="1621749"/>
                <a:ext cx="576337" cy="57634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42" name="Прямоугольник 41"/>
              <p:cNvSpPr/>
              <p:nvPr/>
            </p:nvSpPr>
            <p:spPr>
              <a:xfrm>
                <a:off x="971873" y="1621749"/>
                <a:ext cx="576338" cy="57634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43" name="Прямоугольник 42"/>
              <p:cNvSpPr/>
              <p:nvPr/>
            </p:nvSpPr>
            <p:spPr>
              <a:xfrm>
                <a:off x="1548211" y="1621749"/>
                <a:ext cx="574750" cy="57634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44" name="Прямоугольник 43"/>
              <p:cNvSpPr/>
              <p:nvPr/>
            </p:nvSpPr>
            <p:spPr>
              <a:xfrm>
                <a:off x="2113434" y="1621749"/>
                <a:ext cx="576337" cy="57634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45" name="Прямоугольник 44"/>
              <p:cNvSpPr/>
              <p:nvPr/>
            </p:nvSpPr>
            <p:spPr>
              <a:xfrm>
                <a:off x="2689771" y="1621749"/>
                <a:ext cx="576338" cy="57634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</p:grpSp>
        <p:grpSp>
          <p:nvGrpSpPr>
            <p:cNvPr id="5168" name="Группа 45"/>
            <p:cNvGrpSpPr>
              <a:grpSpLocks/>
            </p:cNvGrpSpPr>
            <p:nvPr/>
          </p:nvGrpSpPr>
          <p:grpSpPr bwMode="auto">
            <a:xfrm>
              <a:off x="5488332" y="3120807"/>
              <a:ext cx="2870573" cy="576064"/>
              <a:chOff x="395536" y="1621749"/>
              <a:chExt cx="2870573" cy="576064"/>
            </a:xfrm>
          </p:grpSpPr>
          <p:sp>
            <p:nvSpPr>
              <p:cNvPr id="47" name="Прямоугольник 46"/>
              <p:cNvSpPr/>
              <p:nvPr/>
            </p:nvSpPr>
            <p:spPr>
              <a:xfrm>
                <a:off x="395536" y="1622028"/>
                <a:ext cx="576337" cy="5763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48" name="Прямоугольник 47"/>
              <p:cNvSpPr/>
              <p:nvPr/>
            </p:nvSpPr>
            <p:spPr>
              <a:xfrm>
                <a:off x="971873" y="1622028"/>
                <a:ext cx="576338" cy="5763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49" name="Прямоугольник 48"/>
              <p:cNvSpPr/>
              <p:nvPr/>
            </p:nvSpPr>
            <p:spPr>
              <a:xfrm>
                <a:off x="1548211" y="1622028"/>
                <a:ext cx="574750" cy="5763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50" name="Прямоугольник 49"/>
              <p:cNvSpPr/>
              <p:nvPr/>
            </p:nvSpPr>
            <p:spPr>
              <a:xfrm>
                <a:off x="2113434" y="1622028"/>
                <a:ext cx="576337" cy="5763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51" name="Прямоугольник 50"/>
              <p:cNvSpPr/>
              <p:nvPr/>
            </p:nvSpPr>
            <p:spPr>
              <a:xfrm>
                <a:off x="2689771" y="1622028"/>
                <a:ext cx="576338" cy="5763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</p:grpSp>
        <p:grpSp>
          <p:nvGrpSpPr>
            <p:cNvPr id="5169" name="Группа 51"/>
            <p:cNvGrpSpPr>
              <a:grpSpLocks/>
            </p:cNvGrpSpPr>
            <p:nvPr/>
          </p:nvGrpSpPr>
          <p:grpSpPr bwMode="auto">
            <a:xfrm>
              <a:off x="5488332" y="3696871"/>
              <a:ext cx="2870573" cy="576064"/>
              <a:chOff x="395536" y="1621749"/>
              <a:chExt cx="2870573" cy="576064"/>
            </a:xfrm>
          </p:grpSpPr>
          <p:sp>
            <p:nvSpPr>
              <p:cNvPr id="53" name="Прямоугольник 52"/>
              <p:cNvSpPr/>
              <p:nvPr/>
            </p:nvSpPr>
            <p:spPr>
              <a:xfrm>
                <a:off x="395536" y="1622308"/>
                <a:ext cx="576337" cy="5747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54" name="Прямоугольник 53"/>
              <p:cNvSpPr/>
              <p:nvPr/>
            </p:nvSpPr>
            <p:spPr>
              <a:xfrm>
                <a:off x="971873" y="1622308"/>
                <a:ext cx="576338" cy="5747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55" name="Прямоугольник 54"/>
              <p:cNvSpPr/>
              <p:nvPr/>
            </p:nvSpPr>
            <p:spPr>
              <a:xfrm>
                <a:off x="1548211" y="1622308"/>
                <a:ext cx="574750" cy="5747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56" name="Прямоугольник 55"/>
              <p:cNvSpPr/>
              <p:nvPr/>
            </p:nvSpPr>
            <p:spPr>
              <a:xfrm>
                <a:off x="2113434" y="1622308"/>
                <a:ext cx="576337" cy="5747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57" name="Прямоугольник 56"/>
              <p:cNvSpPr/>
              <p:nvPr/>
            </p:nvSpPr>
            <p:spPr>
              <a:xfrm>
                <a:off x="2689771" y="1622308"/>
                <a:ext cx="576338" cy="5747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</p:grpSp>
        <p:grpSp>
          <p:nvGrpSpPr>
            <p:cNvPr id="5170" name="Группа 57"/>
            <p:cNvGrpSpPr>
              <a:grpSpLocks/>
            </p:cNvGrpSpPr>
            <p:nvPr/>
          </p:nvGrpSpPr>
          <p:grpSpPr bwMode="auto">
            <a:xfrm>
              <a:off x="5488332" y="4285859"/>
              <a:ext cx="2870573" cy="576064"/>
              <a:chOff x="395536" y="1621749"/>
              <a:chExt cx="2870573" cy="576064"/>
            </a:xfrm>
          </p:grpSpPr>
          <p:sp>
            <p:nvSpPr>
              <p:cNvPr id="59" name="Прямоугольник 58"/>
              <p:cNvSpPr/>
              <p:nvPr/>
            </p:nvSpPr>
            <p:spPr>
              <a:xfrm>
                <a:off x="395536" y="1622364"/>
                <a:ext cx="576337" cy="5747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60" name="Прямоугольник 59"/>
              <p:cNvSpPr/>
              <p:nvPr/>
            </p:nvSpPr>
            <p:spPr>
              <a:xfrm>
                <a:off x="971873" y="1622364"/>
                <a:ext cx="576338" cy="5747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61" name="Прямоугольник 60"/>
              <p:cNvSpPr/>
              <p:nvPr/>
            </p:nvSpPr>
            <p:spPr>
              <a:xfrm>
                <a:off x="1548211" y="1622364"/>
                <a:ext cx="574750" cy="5747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62" name="Прямоугольник 61"/>
              <p:cNvSpPr/>
              <p:nvPr/>
            </p:nvSpPr>
            <p:spPr>
              <a:xfrm>
                <a:off x="2113434" y="1622364"/>
                <a:ext cx="576337" cy="5747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63" name="Прямоугольник 62"/>
              <p:cNvSpPr/>
              <p:nvPr/>
            </p:nvSpPr>
            <p:spPr>
              <a:xfrm>
                <a:off x="2689771" y="1622364"/>
                <a:ext cx="576338" cy="5747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</p:grpSp>
        <p:grpSp>
          <p:nvGrpSpPr>
            <p:cNvPr id="5171" name="Группа 63"/>
            <p:cNvGrpSpPr>
              <a:grpSpLocks/>
            </p:cNvGrpSpPr>
            <p:nvPr/>
          </p:nvGrpSpPr>
          <p:grpSpPr bwMode="auto">
            <a:xfrm>
              <a:off x="5488332" y="4883738"/>
              <a:ext cx="2870573" cy="576064"/>
              <a:chOff x="395536" y="1621749"/>
              <a:chExt cx="2870573" cy="576064"/>
            </a:xfrm>
          </p:grpSpPr>
          <p:sp>
            <p:nvSpPr>
              <p:cNvPr id="65" name="Прямоугольник 64"/>
              <p:cNvSpPr/>
              <p:nvPr/>
            </p:nvSpPr>
            <p:spPr>
              <a:xfrm>
                <a:off x="395536" y="1621469"/>
                <a:ext cx="576337" cy="5763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66" name="Прямоугольник 65"/>
              <p:cNvSpPr/>
              <p:nvPr/>
            </p:nvSpPr>
            <p:spPr>
              <a:xfrm>
                <a:off x="971873" y="1621469"/>
                <a:ext cx="576338" cy="5763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67" name="Прямоугольник 66"/>
              <p:cNvSpPr/>
              <p:nvPr/>
            </p:nvSpPr>
            <p:spPr>
              <a:xfrm>
                <a:off x="1548211" y="1621469"/>
                <a:ext cx="574750" cy="5763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68" name="Прямоугольник 67"/>
              <p:cNvSpPr/>
              <p:nvPr/>
            </p:nvSpPr>
            <p:spPr>
              <a:xfrm>
                <a:off x="2113434" y="1621469"/>
                <a:ext cx="576337" cy="5763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69" name="Прямоугольник 68"/>
              <p:cNvSpPr/>
              <p:nvPr/>
            </p:nvSpPr>
            <p:spPr>
              <a:xfrm>
                <a:off x="2689771" y="1621469"/>
                <a:ext cx="576338" cy="5763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</p:grpSp>
      </p:grpSp>
      <p:sp>
        <p:nvSpPr>
          <p:cNvPr id="97" name="Прямоугольник 96"/>
          <p:cNvSpPr/>
          <p:nvPr/>
        </p:nvSpPr>
        <p:spPr>
          <a:xfrm>
            <a:off x="5486400" y="2544763"/>
            <a:ext cx="576263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1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6062663" y="2544763"/>
            <a:ext cx="576262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6638925" y="2544763"/>
            <a:ext cx="576263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3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7205663" y="2544763"/>
            <a:ext cx="576262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4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7781925" y="2544763"/>
            <a:ext cx="574675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5486400" y="3121025"/>
            <a:ext cx="576263" cy="576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6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6062663" y="3121025"/>
            <a:ext cx="576262" cy="576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7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6638925" y="3121025"/>
            <a:ext cx="576263" cy="576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8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7205663" y="3121025"/>
            <a:ext cx="576262" cy="576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9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7781925" y="3121025"/>
            <a:ext cx="574675" cy="576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10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5486400" y="3697288"/>
            <a:ext cx="576263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11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6062663" y="3697288"/>
            <a:ext cx="576262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12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6638925" y="3697288"/>
            <a:ext cx="576263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13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7205663" y="3697288"/>
            <a:ext cx="576262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14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7781925" y="3697288"/>
            <a:ext cx="574675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15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5486400" y="4286250"/>
            <a:ext cx="576263" cy="576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16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6062663" y="4286250"/>
            <a:ext cx="576262" cy="576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17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6638925" y="4286250"/>
            <a:ext cx="576263" cy="576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18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7205663" y="4286250"/>
            <a:ext cx="576262" cy="576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19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7781925" y="4286250"/>
            <a:ext cx="574675" cy="576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20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5486400" y="4883150"/>
            <a:ext cx="576263" cy="576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21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6062663" y="4883150"/>
            <a:ext cx="576262" cy="576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22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6638925" y="4883150"/>
            <a:ext cx="576263" cy="576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23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7205663" y="4883150"/>
            <a:ext cx="576262" cy="576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24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7781925" y="4883150"/>
            <a:ext cx="574675" cy="576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</a:rPr>
              <a:t>25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6" name="5-конечная звезда 15"/>
          <p:cNvSpPr/>
          <p:nvPr/>
        </p:nvSpPr>
        <p:spPr>
          <a:xfrm>
            <a:off x="7331075" y="5003800"/>
            <a:ext cx="325438" cy="334963"/>
          </a:xfrm>
          <a:prstGeom prst="star5">
            <a:avLst/>
          </a:prstGeom>
          <a:solidFill>
            <a:srgbClr val="FFFF00"/>
          </a:solidFill>
          <a:ln>
            <a:solidFill>
              <a:srgbClr val="B800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" name="5-конечная звезда 101"/>
          <p:cNvSpPr/>
          <p:nvPr/>
        </p:nvSpPr>
        <p:spPr>
          <a:xfrm>
            <a:off x="7904163" y="3149600"/>
            <a:ext cx="325437" cy="333375"/>
          </a:xfrm>
          <a:prstGeom prst="star5">
            <a:avLst/>
          </a:prstGeom>
          <a:solidFill>
            <a:srgbClr val="FFFF00"/>
          </a:solidFill>
          <a:ln>
            <a:solidFill>
              <a:srgbClr val="B800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3" name="5-конечная звезда 102"/>
          <p:cNvSpPr/>
          <p:nvPr/>
        </p:nvSpPr>
        <p:spPr>
          <a:xfrm>
            <a:off x="6186488" y="4392613"/>
            <a:ext cx="325437" cy="333375"/>
          </a:xfrm>
          <a:prstGeom prst="star5">
            <a:avLst/>
          </a:prstGeom>
          <a:solidFill>
            <a:srgbClr val="FFFF00"/>
          </a:solidFill>
          <a:ln>
            <a:solidFill>
              <a:srgbClr val="B800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4" name="5-конечная звезда 103"/>
          <p:cNvSpPr/>
          <p:nvPr/>
        </p:nvSpPr>
        <p:spPr>
          <a:xfrm>
            <a:off x="6764338" y="2678113"/>
            <a:ext cx="325437" cy="334962"/>
          </a:xfrm>
          <a:prstGeom prst="star5">
            <a:avLst/>
          </a:prstGeom>
          <a:solidFill>
            <a:srgbClr val="FFFF00"/>
          </a:solidFill>
          <a:ln>
            <a:solidFill>
              <a:srgbClr val="B800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5" name="5-конечная звезда 104"/>
          <p:cNvSpPr/>
          <p:nvPr/>
        </p:nvSpPr>
        <p:spPr>
          <a:xfrm>
            <a:off x="6186488" y="3817938"/>
            <a:ext cx="325437" cy="333375"/>
          </a:xfrm>
          <a:prstGeom prst="star5">
            <a:avLst/>
          </a:prstGeom>
          <a:solidFill>
            <a:srgbClr val="FFFF00"/>
          </a:solidFill>
          <a:ln>
            <a:solidFill>
              <a:srgbClr val="B800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6" name="5-конечная звезда 105"/>
          <p:cNvSpPr/>
          <p:nvPr/>
        </p:nvSpPr>
        <p:spPr>
          <a:xfrm>
            <a:off x="5578475" y="3763963"/>
            <a:ext cx="323850" cy="334962"/>
          </a:xfrm>
          <a:prstGeom prst="star5">
            <a:avLst/>
          </a:prstGeom>
          <a:solidFill>
            <a:srgbClr val="FFFF00"/>
          </a:solidFill>
          <a:ln>
            <a:solidFill>
              <a:srgbClr val="B800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7" name="5-конечная звезда 106"/>
          <p:cNvSpPr/>
          <p:nvPr/>
        </p:nvSpPr>
        <p:spPr>
          <a:xfrm>
            <a:off x="5600455" y="5003800"/>
            <a:ext cx="325438" cy="334963"/>
          </a:xfrm>
          <a:prstGeom prst="star5">
            <a:avLst/>
          </a:prstGeom>
          <a:solidFill>
            <a:srgbClr val="FFFF00"/>
          </a:solidFill>
          <a:ln>
            <a:solidFill>
              <a:srgbClr val="B800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8" name="5-конечная звезда 107"/>
          <p:cNvSpPr/>
          <p:nvPr/>
        </p:nvSpPr>
        <p:spPr>
          <a:xfrm>
            <a:off x="7907338" y="4406900"/>
            <a:ext cx="323850" cy="333375"/>
          </a:xfrm>
          <a:prstGeom prst="star5">
            <a:avLst/>
          </a:prstGeom>
          <a:solidFill>
            <a:srgbClr val="FFFF00"/>
          </a:solidFill>
          <a:ln>
            <a:solidFill>
              <a:srgbClr val="B800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9" name="5-конечная звезда 108"/>
          <p:cNvSpPr/>
          <p:nvPr/>
        </p:nvSpPr>
        <p:spPr>
          <a:xfrm>
            <a:off x="6762750" y="3817938"/>
            <a:ext cx="323850" cy="333375"/>
          </a:xfrm>
          <a:prstGeom prst="star5">
            <a:avLst/>
          </a:prstGeom>
          <a:solidFill>
            <a:srgbClr val="FFFF00"/>
          </a:solidFill>
          <a:ln>
            <a:solidFill>
              <a:srgbClr val="B800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0" name="5-конечная звезда 109"/>
          <p:cNvSpPr/>
          <p:nvPr/>
        </p:nvSpPr>
        <p:spPr>
          <a:xfrm>
            <a:off x="5600456" y="2678113"/>
            <a:ext cx="325437" cy="334962"/>
          </a:xfrm>
          <a:prstGeom prst="star5">
            <a:avLst/>
          </a:prstGeom>
          <a:solidFill>
            <a:srgbClr val="FFFF00"/>
          </a:solidFill>
          <a:ln>
            <a:solidFill>
              <a:srgbClr val="B800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4714876" y="1000108"/>
            <a:ext cx="4204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</a:rPr>
              <a:t>Вам предложен список из 25 </a:t>
            </a:r>
            <a:r>
              <a:rPr lang="ru-RU" sz="1600" dirty="0" smtClean="0">
                <a:solidFill>
                  <a:srgbClr val="0070C0"/>
                </a:solidFill>
              </a:rPr>
              <a:t>утверждений. </a:t>
            </a:r>
          </a:p>
          <a:p>
            <a:r>
              <a:rPr lang="ru-RU" sz="1600" b="1" dirty="0" smtClean="0">
                <a:solidFill>
                  <a:srgbClr val="0070C0"/>
                </a:solidFill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</a:rPr>
              <a:t>Выберите только 10 ответов, где </a:t>
            </a:r>
            <a:r>
              <a:rPr lang="ru-RU" sz="1600" b="1" dirty="0" smtClean="0">
                <a:solidFill>
                  <a:srgbClr val="FF0000"/>
                </a:solidFill>
              </a:rPr>
              <a:t>утверждение верное</a:t>
            </a:r>
            <a:r>
              <a:rPr lang="ru-RU" sz="1600" dirty="0" smtClean="0">
                <a:solidFill>
                  <a:srgbClr val="FF0000"/>
                </a:solidFill>
              </a:rPr>
              <a:t>. </a:t>
            </a:r>
            <a:r>
              <a:rPr lang="ru-RU" sz="1600" dirty="0" smtClean="0">
                <a:solidFill>
                  <a:srgbClr val="0070C0"/>
                </a:solidFill>
              </a:rPr>
              <a:t>«Кликните» на квадратиках с теми номерами, которые вы выбрали. Завершив задание, кликните «Ответ готов».</a:t>
            </a:r>
            <a:endParaRPr lang="ru-RU" sz="1600" dirty="0">
              <a:solidFill>
                <a:srgbClr val="0070C0"/>
              </a:solidFill>
            </a:endParaRPr>
          </a:p>
        </p:txBody>
      </p:sp>
      <p:grpSp>
        <p:nvGrpSpPr>
          <p:cNvPr id="18" name="Группа 17"/>
          <p:cNvGrpSpPr>
            <a:grpSpLocks/>
          </p:cNvGrpSpPr>
          <p:nvPr/>
        </p:nvGrpSpPr>
        <p:grpSpPr bwMode="auto">
          <a:xfrm>
            <a:off x="-9429848" y="0"/>
            <a:ext cx="9429848" cy="1187433"/>
            <a:chOff x="-9397552" y="27223"/>
            <a:chExt cx="9217024" cy="2149194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-9397552" y="27223"/>
              <a:ext cx="9217024" cy="214919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600" dirty="0" smtClean="0">
                  <a:solidFill>
                    <a:prstClr val="black"/>
                  </a:solidFill>
                  <a:latin typeface="Arial" charset="0"/>
                  <a:cs typeface="Arial" charset="0"/>
                </a:rPr>
                <a:t>              </a:t>
              </a:r>
            </a:p>
            <a:p>
              <a:pPr>
                <a:defRPr/>
              </a:pPr>
              <a:r>
                <a:rPr lang="ru-RU" sz="1600" dirty="0" smtClean="0">
                  <a:solidFill>
                    <a:prstClr val="black"/>
                  </a:solidFill>
                  <a:latin typeface="Arial" charset="0"/>
                  <a:cs typeface="Arial" charset="0"/>
                </a:rPr>
                <a:t> </a:t>
              </a:r>
              <a:r>
                <a:rPr lang="ru-RU" sz="1600" dirty="0" smtClean="0">
                  <a:solidFill>
                    <a:prstClr val="black"/>
                  </a:solidFill>
                  <a:latin typeface="Arial" charset="0"/>
                  <a:cs typeface="Arial" charset="0"/>
                </a:rPr>
                <a:t>            </a:t>
              </a:r>
              <a:r>
                <a:rPr lang="ru-RU" sz="1600" dirty="0" smtClean="0">
                  <a:solidFill>
                    <a:prstClr val="black"/>
                  </a:solidFill>
                  <a:latin typeface="Arial" charset="0"/>
                  <a:cs typeface="Arial" charset="0"/>
                </a:rPr>
                <a:t>Верный ответ </a:t>
              </a:r>
              <a:r>
                <a:rPr lang="ru-RU" sz="1600" dirty="0" smtClean="0">
                  <a:solidFill>
                    <a:prstClr val="black"/>
                  </a:solidFill>
                  <a:latin typeface="Arial" charset="0"/>
                  <a:cs typeface="Arial" charset="0"/>
                </a:rPr>
                <a:t>желтая </a:t>
              </a:r>
              <a:r>
                <a:rPr lang="ru-RU" sz="1600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звездочка на синем фоне </a:t>
              </a:r>
              <a:r>
                <a:rPr lang="ru-RU" sz="1600" b="1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10 </a:t>
              </a:r>
              <a:r>
                <a:rPr lang="ru-RU" sz="1600" b="1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звездочек – «пятёрка»  </a:t>
              </a:r>
            </a:p>
            <a:p>
              <a:pPr>
                <a:defRPr/>
              </a:pPr>
              <a:r>
                <a:rPr lang="ru-RU" sz="1600" b="1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                                                                              </a:t>
              </a:r>
              <a:r>
                <a:rPr lang="ru-RU" sz="1600" b="1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                                </a:t>
              </a:r>
              <a:r>
                <a:rPr lang="ru-RU" sz="1600" b="1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9-7 </a:t>
              </a:r>
              <a:r>
                <a:rPr lang="ru-RU" sz="1600" b="1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– «четверка</a:t>
              </a:r>
              <a:r>
                <a:rPr lang="ru-RU" sz="1600" b="1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»</a:t>
              </a:r>
            </a:p>
            <a:p>
              <a:pPr>
                <a:defRPr/>
              </a:pPr>
              <a:r>
                <a:rPr lang="ru-RU" sz="1600" b="1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              </a:t>
              </a:r>
              <a:r>
                <a:rPr lang="ru-RU" sz="1600" dirty="0" smtClean="0">
                  <a:solidFill>
                    <a:prstClr val="black"/>
                  </a:solidFill>
                  <a:latin typeface="Arial" charset="0"/>
                  <a:cs typeface="Arial" charset="0"/>
                </a:rPr>
                <a:t>Неверный ответ нет звездочки </a:t>
              </a:r>
              <a:r>
                <a:rPr lang="ru-RU" sz="1600" b="1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                                             6-5 – «тройка»</a:t>
              </a:r>
            </a:p>
            <a:p>
              <a:pPr>
                <a:defRPr/>
              </a:pPr>
              <a:r>
                <a:rPr lang="ru-RU" sz="1600" b="1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                                                                                                               </a:t>
              </a:r>
              <a:r>
                <a:rPr lang="ru-RU" sz="1600" b="1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4-0 </a:t>
              </a:r>
              <a:r>
                <a:rPr lang="ru-RU" sz="1600" b="1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– «</a:t>
              </a:r>
              <a:r>
                <a:rPr lang="ru-RU" sz="1600" b="1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двойка</a:t>
              </a:r>
              <a:r>
                <a:rPr lang="ru-RU" sz="1600" b="1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»</a:t>
              </a:r>
              <a:endParaRPr lang="ru-RU" sz="16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  <a:p>
              <a:pPr>
                <a:defRPr/>
              </a:pPr>
              <a:r>
                <a:rPr lang="ru-RU" sz="1600" dirty="0" smtClean="0">
                  <a:solidFill>
                    <a:prstClr val="black"/>
                  </a:solidFill>
                  <a:latin typeface="Arial" charset="0"/>
                  <a:cs typeface="Arial" charset="0"/>
                </a:rPr>
                <a:t>                                      </a:t>
              </a:r>
              <a:endParaRPr lang="ru-RU" sz="14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5161" name="Группа 7"/>
            <p:cNvGrpSpPr>
              <a:grpSpLocks/>
            </p:cNvGrpSpPr>
            <p:nvPr/>
          </p:nvGrpSpPr>
          <p:grpSpPr bwMode="auto">
            <a:xfrm>
              <a:off x="-9215088" y="164206"/>
              <a:ext cx="500068" cy="1413266"/>
              <a:chOff x="689956" y="529613"/>
              <a:chExt cx="492255" cy="1413266"/>
            </a:xfrm>
          </p:grpSpPr>
          <p:sp>
            <p:nvSpPr>
              <p:cNvPr id="64" name="Прямоугольник 63"/>
              <p:cNvSpPr/>
              <p:nvPr/>
            </p:nvSpPr>
            <p:spPr>
              <a:xfrm>
                <a:off x="689956" y="529613"/>
                <a:ext cx="460995" cy="493030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70" name="Прямоугольник 69"/>
              <p:cNvSpPr/>
              <p:nvPr/>
            </p:nvSpPr>
            <p:spPr>
              <a:xfrm>
                <a:off x="689957" y="1426980"/>
                <a:ext cx="492254" cy="515899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</p:grpSp>
        <p:sp>
          <p:nvSpPr>
            <p:cNvPr id="111" name="5-конечная звезда 110"/>
            <p:cNvSpPr/>
            <p:nvPr/>
          </p:nvSpPr>
          <p:spPr>
            <a:xfrm>
              <a:off x="-9170671" y="164205"/>
              <a:ext cx="384213" cy="456806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B8005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aphicFrame>
        <p:nvGraphicFramePr>
          <p:cNvPr id="115" name="Таблица 114"/>
          <p:cNvGraphicFramePr>
            <a:graphicFrameLocks noGrp="1"/>
          </p:cNvGraphicFramePr>
          <p:nvPr/>
        </p:nvGraphicFramePr>
        <p:xfrm>
          <a:off x="71438" y="1071546"/>
          <a:ext cx="5429256" cy="5695950"/>
        </p:xfrm>
        <a:graphic>
          <a:graphicData uri="http://schemas.openxmlformats.org/drawingml/2006/table">
            <a:tbl>
              <a:tblPr/>
              <a:tblGrid>
                <a:gridCol w="5429256"/>
              </a:tblGrid>
              <a:tr h="14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1.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«География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»  с греч. переводится  «Описание Земли»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r>
                        <a:rPr lang="ru-RU" sz="13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Ф.Магеллан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открыл для  европейцев  Индийский океан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3.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Морской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путь в Индию открыл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Васко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да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Гамо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r>
                        <a:rPr lang="ru-RU" sz="13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Из-за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наклона земной оси сменяются день и ночь.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5.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У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Земли  2 естественных спутника.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6.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Самая большая планета – Марс.</a:t>
                      </a:r>
                      <a:endParaRPr lang="ru-RU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r>
                        <a:rPr lang="ru-RU" sz="13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Земля – пятая планета от Солнца.</a:t>
                      </a:r>
                      <a:endParaRPr lang="ru-RU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8.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Луна больше Солнца.</a:t>
                      </a:r>
                      <a:endParaRPr lang="ru-RU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r>
                        <a:rPr lang="ru-RU" sz="13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Земля вращается вокруг Солнца за 24 часа.</a:t>
                      </a:r>
                      <a:endParaRPr lang="ru-RU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10.</a:t>
                      </a:r>
                      <a:r>
                        <a:rPr lang="ru-RU" sz="13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Х.Колумб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был уверен, что открыл путь в Индию.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11.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Экватор 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- это линия, проходящая на равном расстоянии от полюсов.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12.</a:t>
                      </a:r>
                      <a:r>
                        <a:rPr lang="ru-RU" sz="13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 smtClean="0">
                          <a:latin typeface="Times New Roman"/>
                          <a:ea typeface="Calibri"/>
                          <a:cs typeface="Times New Roman"/>
                        </a:rPr>
                        <a:t>Пифей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установил  </a:t>
                      </a:r>
                      <a:r>
                        <a:rPr lang="ru-RU" sz="1300" dirty="0" err="1" smtClean="0">
                          <a:latin typeface="Times New Roman"/>
                          <a:ea typeface="Calibri"/>
                          <a:cs typeface="Times New Roman"/>
                        </a:rPr>
                        <a:t>завис-ть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между геогр. широтой и длиной дня и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ночи.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13.</a:t>
                      </a:r>
                      <a:r>
                        <a:rPr lang="ru-RU" sz="13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Земля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вращается вокруг Солнца.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14.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Земля вращается вокруг Луны.</a:t>
                      </a:r>
                      <a:endParaRPr lang="ru-RU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15.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Земля – центр Солнечной системы.</a:t>
                      </a:r>
                      <a:endParaRPr lang="ru-RU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16.</a:t>
                      </a:r>
                      <a:r>
                        <a:rPr lang="ru-RU" sz="13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Ближайшая к Земле звезда – Сириус.</a:t>
                      </a:r>
                      <a:endParaRPr lang="ru-RU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17.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Луне нет воздушной оболочки.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18.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Луна вращается вокруг Марса.</a:t>
                      </a:r>
                      <a:endParaRPr lang="ru-RU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19.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Поверхность Луны ровная, гладкая,</a:t>
                      </a:r>
                      <a:r>
                        <a:rPr lang="ru-RU" sz="13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блестящая.</a:t>
                      </a:r>
                      <a:endParaRPr lang="ru-RU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20.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6 классе изучается физическая география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Calibri"/>
                          <a:ea typeface="Calibri"/>
                          <a:cs typeface="Times New Roman"/>
                        </a:rPr>
                        <a:t>21.</a:t>
                      </a:r>
                      <a:r>
                        <a:rPr lang="ru-RU" sz="13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smtClean="0">
                          <a:latin typeface="Calibri"/>
                          <a:ea typeface="Calibri"/>
                          <a:cs typeface="Times New Roman"/>
                        </a:rPr>
                        <a:t>От притяжения Луны на Земле бывают приливы и отливы.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22.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Россия расположена в Южном полушарии.</a:t>
                      </a:r>
                      <a:endParaRPr lang="ru-RU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23. </a:t>
                      </a:r>
                      <a:r>
                        <a:rPr lang="ru-RU" sz="1300" b="0" dirty="0" smtClean="0">
                          <a:latin typeface="Times New Roman"/>
                          <a:ea typeface="Calibri"/>
                          <a:cs typeface="Times New Roman"/>
                        </a:rPr>
                        <a:t>Южная Америка – материк, который открыли последним.</a:t>
                      </a:r>
                      <a:endParaRPr lang="ru-RU" sz="13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24.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Точки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пересечения земной оси с поверхностью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Земли - полюсами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25.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Человек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может находиться на луне без скафандра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6" name="Управляющая кнопка: назад 115">
            <a:hlinkClick r:id="" action="ppaction://hlinkshowjump?jump=previousslide" highlightClick="1"/>
          </p:cNvPr>
          <p:cNvSpPr/>
          <p:nvPr/>
        </p:nvSpPr>
        <p:spPr>
          <a:xfrm>
            <a:off x="8001024" y="6429396"/>
            <a:ext cx="500034" cy="4286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Управляющая кнопка: далее 116">
            <a:hlinkClick r:id="" action="ppaction://hlinkshowjump?jump=nextslide" highlightClick="1"/>
          </p:cNvPr>
          <p:cNvSpPr/>
          <p:nvPr/>
        </p:nvSpPr>
        <p:spPr>
          <a:xfrm>
            <a:off x="8643966" y="6429396"/>
            <a:ext cx="500034" cy="4286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4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0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6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2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6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2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8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8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9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96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 nodeType="clickPar">
                      <p:stCondLst>
                        <p:cond delay="0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2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 nodeType="clickPar">
                      <p:stCondLst>
                        <p:cond delay="0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8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0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4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 nodeType="clickPar">
                      <p:stCondLst>
                        <p:cond delay="0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xit" presetSubtype="1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0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 nodeType="clickPar">
                      <p:stCondLst>
                        <p:cond delay="0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6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1" presetClass="exit" presetSubtype="1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8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 nodeType="clickPar">
                      <p:stCondLst>
                        <p:cond delay="0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 tmFilter="0, 0; .2, .5; .8, .5; 1, 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5" dur="250" autoRev="1" fill="hold"/>
                                        <p:tgtEl>
                                          <p:spTgt spid="1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1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4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7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0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3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6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9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5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3923E-6 L 1.02378 -0.01203 " pathEditMode="relative" rAng="0" ptsTypes="AA">
                                      <p:cBhvr>
                                        <p:cTn id="17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198" y="-6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2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8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</p:childTnLst>
        </p:cTn>
      </p:par>
    </p:tnLst>
    <p:bldLst>
      <p:bldP spid="133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77" grpId="0" animBg="1"/>
      <p:bldP spid="78" grpId="0" animBg="1"/>
      <p:bldP spid="79" grpId="0" animBg="1"/>
      <p:bldP spid="80" grpId="0" animBg="1"/>
      <p:bldP spid="8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43042" y="2287968"/>
            <a:ext cx="592935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Удачи!</a:t>
            </a:r>
            <a:endParaRPr lang="ru-RU" sz="9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545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Для титульного слайда использован шаблон с сайта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edu-teacherzv.ucoz.ru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2786058"/>
            <a:ext cx="700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Использована презентация </a:t>
            </a:r>
            <a:r>
              <a:rPr lang="ru-RU" b="1" i="1" dirty="0" err="1" smtClean="0">
                <a:solidFill>
                  <a:srgbClr val="002060"/>
                </a:solidFill>
              </a:rPr>
              <a:t>Мокрышевой</a:t>
            </a:r>
            <a:r>
              <a:rPr lang="ru-RU" b="1" i="1" dirty="0" smtClean="0">
                <a:solidFill>
                  <a:srgbClr val="002060"/>
                </a:solidFill>
              </a:rPr>
              <a:t> Н.А.  </a:t>
            </a:r>
            <a:r>
              <a:rPr lang="ru-RU" b="1" i="1" dirty="0" smtClean="0">
                <a:solidFill>
                  <a:srgbClr val="002060"/>
                </a:solidFill>
              </a:rPr>
              <a:t>Новый Уренгой. </a:t>
            </a:r>
          </a:p>
          <a:p>
            <a:pPr algn="ctr"/>
            <a:endParaRPr lang="ru-RU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545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399</Words>
  <Application>Microsoft Office PowerPoint</Application>
  <PresentationFormat>Экран (4:3)</PresentationFormat>
  <Paragraphs>71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мгновенной проверки знаний "Магический квадрат" по теме: «Земля – планета солнечной системы», 6 класс</dc:title>
  <dc:subject>Презентация по географии в школе 6 класс www.uroki.net</dc:subject>
  <dc:creator>Алпатова В.А.</dc:creator>
  <cp:keywords>география, учитель, урок, конспект, презентация, разработка урока, сценарий, школа, скачать бесплатно</cp:keywords>
  <dc:description>Методика мгновенной проверки знаний "Магический квадрат" по теме: «Земля – планета солнечной системы», 6 класс UROKI.NET -Все для учителя - все бесплатно!!!</dc:description>
  <cp:lastModifiedBy>Admin</cp:lastModifiedBy>
  <cp:revision>23</cp:revision>
  <dcterms:created xsi:type="dcterms:W3CDTF">2011-06-28T11:33:48Z</dcterms:created>
  <dcterms:modified xsi:type="dcterms:W3CDTF">2011-10-16T13:39:38Z</dcterms:modified>
  <cp:category>Для учителя географии в школе - конспекты, разработки уроков, сценарии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64440492-4C8B-11D1-8B70-080036B11A03}" pid="4">
    <vt:lpwstr>http://www.uroki.net</vt:lpwstr>
  </property>
</Properties>
</file>