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200714-D70C-401B-AAD9-EEF55EAA540E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E51C9D-1C6F-4593-81A6-5D7CCD3EF2FC}">
      <dgm:prSet phldrT="[Текст]"/>
      <dgm:spPr/>
      <dgm:t>
        <a:bodyPr/>
        <a:lstStyle/>
        <a:p>
          <a:r>
            <a:rPr lang="ru-RU" dirty="0" smtClean="0"/>
            <a:t>Мажоритарная</a:t>
          </a:r>
          <a:endParaRPr lang="ru-RU" dirty="0"/>
        </a:p>
      </dgm:t>
    </dgm:pt>
    <dgm:pt modelId="{6D44E8BA-E3D8-4183-A32D-D9F5546E958D}" type="parTrans" cxnId="{A65AC0D3-C7B4-4E54-9248-85453687FA0E}">
      <dgm:prSet/>
      <dgm:spPr/>
      <dgm:t>
        <a:bodyPr/>
        <a:lstStyle/>
        <a:p>
          <a:endParaRPr lang="ru-RU"/>
        </a:p>
      </dgm:t>
    </dgm:pt>
    <dgm:pt modelId="{3618A191-8C3E-4F24-9B8F-389B4561A5BD}" type="sibTrans" cxnId="{A65AC0D3-C7B4-4E54-9248-85453687FA0E}">
      <dgm:prSet/>
      <dgm:spPr/>
      <dgm:t>
        <a:bodyPr/>
        <a:lstStyle/>
        <a:p>
          <a:endParaRPr lang="ru-RU"/>
        </a:p>
      </dgm:t>
    </dgm:pt>
    <dgm:pt modelId="{C830268A-B2B2-472B-9054-E00224FA0085}">
      <dgm:prSet phldrT="[Текст]"/>
      <dgm:spPr/>
      <dgm:t>
        <a:bodyPr/>
        <a:lstStyle/>
        <a:p>
          <a:r>
            <a:rPr lang="ru-RU" dirty="0" smtClean="0"/>
            <a:t>Система определения результатов выборов, согласно которой избранным считается  депутат, набравший установленное законом </a:t>
          </a:r>
          <a:r>
            <a:rPr lang="ru-RU" smtClean="0"/>
            <a:t>большинство голосов</a:t>
          </a:r>
          <a:endParaRPr lang="ru-RU" dirty="0"/>
        </a:p>
      </dgm:t>
    </dgm:pt>
    <dgm:pt modelId="{964FFFBA-5FEC-4F3E-867E-49E22BDC1383}" type="parTrans" cxnId="{F5BC0E78-2D15-4B5D-926D-6A9DA4D586BB}">
      <dgm:prSet/>
      <dgm:spPr/>
      <dgm:t>
        <a:bodyPr/>
        <a:lstStyle/>
        <a:p>
          <a:endParaRPr lang="ru-RU"/>
        </a:p>
      </dgm:t>
    </dgm:pt>
    <dgm:pt modelId="{AD824603-191E-4787-9D6D-CB07336B1A98}" type="sibTrans" cxnId="{F5BC0E78-2D15-4B5D-926D-6A9DA4D586BB}">
      <dgm:prSet/>
      <dgm:spPr/>
      <dgm:t>
        <a:bodyPr/>
        <a:lstStyle/>
        <a:p>
          <a:endParaRPr lang="ru-RU"/>
        </a:p>
      </dgm:t>
    </dgm:pt>
    <dgm:pt modelId="{1C92FE26-FA3C-490B-BE7A-2E33346DF4A8}">
      <dgm:prSet phldrT="[Текст]"/>
      <dgm:spPr/>
      <dgm:t>
        <a:bodyPr/>
        <a:lstStyle/>
        <a:p>
          <a:r>
            <a:rPr lang="ru-RU" dirty="0" smtClean="0"/>
            <a:t>Смешанная</a:t>
          </a:r>
          <a:endParaRPr lang="ru-RU" dirty="0"/>
        </a:p>
      </dgm:t>
    </dgm:pt>
    <dgm:pt modelId="{67AEE490-BCEC-41F3-A5E8-CFCED353E50D}" type="parTrans" cxnId="{8AA6618D-DF9B-46EB-B49B-B39FA377376D}">
      <dgm:prSet/>
      <dgm:spPr/>
      <dgm:t>
        <a:bodyPr/>
        <a:lstStyle/>
        <a:p>
          <a:endParaRPr lang="ru-RU"/>
        </a:p>
      </dgm:t>
    </dgm:pt>
    <dgm:pt modelId="{FBA6F4A3-71FF-456F-B2B0-E16C06770F84}" type="sibTrans" cxnId="{8AA6618D-DF9B-46EB-B49B-B39FA377376D}">
      <dgm:prSet/>
      <dgm:spPr/>
      <dgm:t>
        <a:bodyPr/>
        <a:lstStyle/>
        <a:p>
          <a:endParaRPr lang="ru-RU"/>
        </a:p>
      </dgm:t>
    </dgm:pt>
    <dgm:pt modelId="{3BA222DF-8CDB-47F0-89FE-7EEEFF0A9361}">
      <dgm:prSet phldrT="[Текст]"/>
      <dgm:spPr/>
      <dgm:t>
        <a:bodyPr/>
        <a:lstStyle/>
        <a:p>
          <a:r>
            <a:rPr lang="ru-RU" dirty="0" smtClean="0"/>
            <a:t>Пропорциональная</a:t>
          </a:r>
          <a:endParaRPr lang="ru-RU" dirty="0"/>
        </a:p>
      </dgm:t>
    </dgm:pt>
    <dgm:pt modelId="{3BEC108F-6FEE-4BCD-83D1-F66719CA5E30}" type="sibTrans" cxnId="{AB59D1DB-89B0-4732-B592-BDE6096E6420}">
      <dgm:prSet/>
      <dgm:spPr/>
      <dgm:t>
        <a:bodyPr/>
        <a:lstStyle/>
        <a:p>
          <a:endParaRPr lang="ru-RU"/>
        </a:p>
      </dgm:t>
    </dgm:pt>
    <dgm:pt modelId="{76C8ED0A-FB41-4D04-81BA-63C39375493F}" type="parTrans" cxnId="{AB59D1DB-89B0-4732-B592-BDE6096E6420}">
      <dgm:prSet/>
      <dgm:spPr/>
      <dgm:t>
        <a:bodyPr/>
        <a:lstStyle/>
        <a:p>
          <a:endParaRPr lang="ru-RU"/>
        </a:p>
      </dgm:t>
    </dgm:pt>
    <dgm:pt modelId="{64AEA16C-95C9-4D1A-9E73-CAF366E967E2}">
      <dgm:prSet phldrT="[Текст]"/>
      <dgm:spPr/>
      <dgm:t>
        <a:bodyPr/>
        <a:lstStyle/>
        <a:p>
          <a:r>
            <a:rPr lang="ru-RU" dirty="0" smtClean="0"/>
            <a:t>Система представительства партий и движений. Основанная на том, что каждая партия получает в представительном органе власти число мандатов пропорционально количеству голосов, поданных за ее кандидатов.</a:t>
          </a:r>
          <a:endParaRPr lang="ru-RU" dirty="0"/>
        </a:p>
      </dgm:t>
    </dgm:pt>
    <dgm:pt modelId="{DF34A692-E8C6-4BD6-9E33-270138F6A565}" type="sibTrans" cxnId="{359D1C01-CA24-4D6D-904A-CE72C5E1F1A0}">
      <dgm:prSet/>
      <dgm:spPr/>
      <dgm:t>
        <a:bodyPr/>
        <a:lstStyle/>
        <a:p>
          <a:endParaRPr lang="ru-RU"/>
        </a:p>
      </dgm:t>
    </dgm:pt>
    <dgm:pt modelId="{B0F6E006-0CD0-4C6A-BE44-F4B6C1335CE3}" type="parTrans" cxnId="{359D1C01-CA24-4D6D-904A-CE72C5E1F1A0}">
      <dgm:prSet/>
      <dgm:spPr/>
      <dgm:t>
        <a:bodyPr/>
        <a:lstStyle/>
        <a:p>
          <a:endParaRPr lang="ru-RU"/>
        </a:p>
      </dgm:t>
    </dgm:pt>
    <dgm:pt modelId="{015BECF4-FD84-41D5-AD61-AA7A531A8B2A}">
      <dgm:prSet phldrT="[Текст]"/>
      <dgm:spPr/>
      <dgm:t>
        <a:bodyPr/>
        <a:lstStyle/>
        <a:p>
          <a:r>
            <a:rPr lang="ru-RU" dirty="0" smtClean="0"/>
            <a:t>Часть мест в представительном органе распределяется в соответствии с мажоритарной системой, а другая часть – в соответствии с пропорциональной. </a:t>
          </a:r>
          <a:endParaRPr lang="ru-RU" dirty="0"/>
        </a:p>
      </dgm:t>
    </dgm:pt>
    <dgm:pt modelId="{F80A2F08-17A2-4BE6-9225-2E7AB1AA44A0}" type="sibTrans" cxnId="{C623344A-3A36-4994-9C61-BC2C9E7F3E4D}">
      <dgm:prSet/>
      <dgm:spPr/>
      <dgm:t>
        <a:bodyPr/>
        <a:lstStyle/>
        <a:p>
          <a:endParaRPr lang="ru-RU"/>
        </a:p>
      </dgm:t>
    </dgm:pt>
    <dgm:pt modelId="{FCF8A26B-FC59-4FFA-961B-7DE8BF2312F0}" type="parTrans" cxnId="{C623344A-3A36-4994-9C61-BC2C9E7F3E4D}">
      <dgm:prSet/>
      <dgm:spPr/>
      <dgm:t>
        <a:bodyPr/>
        <a:lstStyle/>
        <a:p>
          <a:endParaRPr lang="ru-RU"/>
        </a:p>
      </dgm:t>
    </dgm:pt>
    <dgm:pt modelId="{A9A00FEC-A565-4620-A571-CFC7A3F1CEC7}" type="pres">
      <dgm:prSet presAssocID="{7E200714-D70C-401B-AAD9-EEF55EAA540E}" presName="Name0" presStyleCnt="0">
        <dgm:presLayoutVars>
          <dgm:dir/>
          <dgm:animLvl val="lvl"/>
          <dgm:resizeHandles val="exact"/>
        </dgm:presLayoutVars>
      </dgm:prSet>
      <dgm:spPr/>
    </dgm:pt>
    <dgm:pt modelId="{4C99F5E9-7F42-4564-BDA4-BCDCDE3867CF}" type="pres">
      <dgm:prSet presAssocID="{A4E51C9D-1C6F-4593-81A6-5D7CCD3EF2FC}" presName="composite" presStyleCnt="0"/>
      <dgm:spPr/>
    </dgm:pt>
    <dgm:pt modelId="{1C67FB53-72B3-4566-BE99-E33513F93F7F}" type="pres">
      <dgm:prSet presAssocID="{A4E51C9D-1C6F-4593-81A6-5D7CCD3EF2FC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A6161D5D-EBCA-45BF-88C6-D9DBFD48307E}" type="pres">
      <dgm:prSet presAssocID="{A4E51C9D-1C6F-4593-81A6-5D7CCD3EF2FC}" presName="desTx" presStyleLbl="alignAccFollowNode1" presStyleIdx="0" presStyleCnt="3" custLinFactNeighborX="-18336" custLinFactNeighborY="-6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08BAA-3115-4C20-B266-B9EC009FEE91}" type="pres">
      <dgm:prSet presAssocID="{3618A191-8C3E-4F24-9B8F-389B4561A5BD}" presName="space" presStyleCnt="0"/>
      <dgm:spPr/>
    </dgm:pt>
    <dgm:pt modelId="{E43EDDB0-2C0C-4100-B123-4FF09BD6D45E}" type="pres">
      <dgm:prSet presAssocID="{1C92FE26-FA3C-490B-BE7A-2E33346DF4A8}" presName="composite" presStyleCnt="0"/>
      <dgm:spPr/>
    </dgm:pt>
    <dgm:pt modelId="{8E986528-6766-4384-A585-F246D4EC0E21}" type="pres">
      <dgm:prSet presAssocID="{1C92FE26-FA3C-490B-BE7A-2E33346DF4A8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1E59199A-555D-4A47-B478-51E7F7ED78B5}" type="pres">
      <dgm:prSet presAssocID="{1C92FE26-FA3C-490B-BE7A-2E33346DF4A8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928E3-0CDF-4A51-9779-C60331CDAD44}" type="pres">
      <dgm:prSet presAssocID="{FBA6F4A3-71FF-456F-B2B0-E16C06770F84}" presName="space" presStyleCnt="0"/>
      <dgm:spPr/>
    </dgm:pt>
    <dgm:pt modelId="{1E217706-C8A5-4051-BCF2-147F12FD5026}" type="pres">
      <dgm:prSet presAssocID="{3BA222DF-8CDB-47F0-89FE-7EEEFF0A9361}" presName="composite" presStyleCnt="0"/>
      <dgm:spPr/>
    </dgm:pt>
    <dgm:pt modelId="{E761F3AE-FE36-4FA2-955B-B3DEBEF45C73}" type="pres">
      <dgm:prSet presAssocID="{3BA222DF-8CDB-47F0-89FE-7EEEFF0A9361}" presName="parTx" presStyleLbl="alignNode1" presStyleIdx="2" presStyleCnt="3" custLinFactNeighborX="1528" custLinFactNeighborY="41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B818BA-4E81-48FA-89DE-E601936FBA41}" type="pres">
      <dgm:prSet presAssocID="{3BA222DF-8CDB-47F0-89FE-7EEEFF0A936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F1EF6D-D2DA-4BC6-BE93-3B185E0895D4}" type="presOf" srcId="{C830268A-B2B2-472B-9054-E00224FA0085}" destId="{A6161D5D-EBCA-45BF-88C6-D9DBFD48307E}" srcOrd="0" destOrd="0" presId="urn:microsoft.com/office/officeart/2005/8/layout/hList1"/>
    <dgm:cxn modelId="{359D1C01-CA24-4D6D-904A-CE72C5E1F1A0}" srcId="{3BA222DF-8CDB-47F0-89FE-7EEEFF0A9361}" destId="{64AEA16C-95C9-4D1A-9E73-CAF366E967E2}" srcOrd="0" destOrd="0" parTransId="{B0F6E006-0CD0-4C6A-BE44-F4B6C1335CE3}" sibTransId="{DF34A692-E8C6-4BD6-9E33-270138F6A565}"/>
    <dgm:cxn modelId="{AB59D1DB-89B0-4732-B592-BDE6096E6420}" srcId="{7E200714-D70C-401B-AAD9-EEF55EAA540E}" destId="{3BA222DF-8CDB-47F0-89FE-7EEEFF0A9361}" srcOrd="2" destOrd="0" parTransId="{76C8ED0A-FB41-4D04-81BA-63C39375493F}" sibTransId="{3BEC108F-6FEE-4BCD-83D1-F66719CA5E30}"/>
    <dgm:cxn modelId="{A65AC0D3-C7B4-4E54-9248-85453687FA0E}" srcId="{7E200714-D70C-401B-AAD9-EEF55EAA540E}" destId="{A4E51C9D-1C6F-4593-81A6-5D7CCD3EF2FC}" srcOrd="0" destOrd="0" parTransId="{6D44E8BA-E3D8-4183-A32D-D9F5546E958D}" sibTransId="{3618A191-8C3E-4F24-9B8F-389B4561A5BD}"/>
    <dgm:cxn modelId="{6CB56F8E-28E4-4FC0-97A8-E7CB84F751D2}" type="presOf" srcId="{015BECF4-FD84-41D5-AD61-AA7A531A8B2A}" destId="{1E59199A-555D-4A47-B478-51E7F7ED78B5}" srcOrd="0" destOrd="0" presId="urn:microsoft.com/office/officeart/2005/8/layout/hList1"/>
    <dgm:cxn modelId="{C623344A-3A36-4994-9C61-BC2C9E7F3E4D}" srcId="{1C92FE26-FA3C-490B-BE7A-2E33346DF4A8}" destId="{015BECF4-FD84-41D5-AD61-AA7A531A8B2A}" srcOrd="0" destOrd="0" parTransId="{FCF8A26B-FC59-4FFA-961B-7DE8BF2312F0}" sibTransId="{F80A2F08-17A2-4BE6-9225-2E7AB1AA44A0}"/>
    <dgm:cxn modelId="{8AA6618D-DF9B-46EB-B49B-B39FA377376D}" srcId="{7E200714-D70C-401B-AAD9-EEF55EAA540E}" destId="{1C92FE26-FA3C-490B-BE7A-2E33346DF4A8}" srcOrd="1" destOrd="0" parTransId="{67AEE490-BCEC-41F3-A5E8-CFCED353E50D}" sibTransId="{FBA6F4A3-71FF-456F-B2B0-E16C06770F84}"/>
    <dgm:cxn modelId="{52433421-CE7A-462B-B28D-D1FD642BAEBF}" type="presOf" srcId="{A4E51C9D-1C6F-4593-81A6-5D7CCD3EF2FC}" destId="{1C67FB53-72B3-4566-BE99-E33513F93F7F}" srcOrd="0" destOrd="0" presId="urn:microsoft.com/office/officeart/2005/8/layout/hList1"/>
    <dgm:cxn modelId="{033F2B84-23AE-445E-98C3-024A73EFC19A}" type="presOf" srcId="{64AEA16C-95C9-4D1A-9E73-CAF366E967E2}" destId="{69B818BA-4E81-48FA-89DE-E601936FBA41}" srcOrd="0" destOrd="0" presId="urn:microsoft.com/office/officeart/2005/8/layout/hList1"/>
    <dgm:cxn modelId="{9491E8F6-D8CE-4D3B-8293-C129A5C068D7}" type="presOf" srcId="{7E200714-D70C-401B-AAD9-EEF55EAA540E}" destId="{A9A00FEC-A565-4620-A571-CFC7A3F1CEC7}" srcOrd="0" destOrd="0" presId="urn:microsoft.com/office/officeart/2005/8/layout/hList1"/>
    <dgm:cxn modelId="{8DEDF86E-CB90-4FAA-8258-FD7D3AFAB3F0}" type="presOf" srcId="{3BA222DF-8CDB-47F0-89FE-7EEEFF0A9361}" destId="{E761F3AE-FE36-4FA2-955B-B3DEBEF45C73}" srcOrd="0" destOrd="0" presId="urn:microsoft.com/office/officeart/2005/8/layout/hList1"/>
    <dgm:cxn modelId="{1D3EEBDF-1869-4E21-A63A-AF4CCAF59CCD}" type="presOf" srcId="{1C92FE26-FA3C-490B-BE7A-2E33346DF4A8}" destId="{8E986528-6766-4384-A585-F246D4EC0E21}" srcOrd="0" destOrd="0" presId="urn:microsoft.com/office/officeart/2005/8/layout/hList1"/>
    <dgm:cxn modelId="{F5BC0E78-2D15-4B5D-926D-6A9DA4D586BB}" srcId="{A4E51C9D-1C6F-4593-81A6-5D7CCD3EF2FC}" destId="{C830268A-B2B2-472B-9054-E00224FA0085}" srcOrd="0" destOrd="0" parTransId="{964FFFBA-5FEC-4F3E-867E-49E22BDC1383}" sibTransId="{AD824603-191E-4787-9D6D-CB07336B1A98}"/>
    <dgm:cxn modelId="{786151CC-66DB-4959-AE0B-ECFA920CBB3A}" type="presParOf" srcId="{A9A00FEC-A565-4620-A571-CFC7A3F1CEC7}" destId="{4C99F5E9-7F42-4564-BDA4-BCDCDE3867CF}" srcOrd="0" destOrd="0" presId="urn:microsoft.com/office/officeart/2005/8/layout/hList1"/>
    <dgm:cxn modelId="{006F8709-8473-4FB2-B1F8-B496339A1BF9}" type="presParOf" srcId="{4C99F5E9-7F42-4564-BDA4-BCDCDE3867CF}" destId="{1C67FB53-72B3-4566-BE99-E33513F93F7F}" srcOrd="0" destOrd="0" presId="urn:microsoft.com/office/officeart/2005/8/layout/hList1"/>
    <dgm:cxn modelId="{2820A208-D791-48E3-AA3A-5864395F0E59}" type="presParOf" srcId="{4C99F5E9-7F42-4564-BDA4-BCDCDE3867CF}" destId="{A6161D5D-EBCA-45BF-88C6-D9DBFD48307E}" srcOrd="1" destOrd="0" presId="urn:microsoft.com/office/officeart/2005/8/layout/hList1"/>
    <dgm:cxn modelId="{03D48A95-70F0-48EA-A15E-BA545237D788}" type="presParOf" srcId="{A9A00FEC-A565-4620-A571-CFC7A3F1CEC7}" destId="{5DC08BAA-3115-4C20-B266-B9EC009FEE91}" srcOrd="1" destOrd="0" presId="urn:microsoft.com/office/officeart/2005/8/layout/hList1"/>
    <dgm:cxn modelId="{896C131E-88BF-4DE1-9FC2-44E5752325F2}" type="presParOf" srcId="{A9A00FEC-A565-4620-A571-CFC7A3F1CEC7}" destId="{E43EDDB0-2C0C-4100-B123-4FF09BD6D45E}" srcOrd="2" destOrd="0" presId="urn:microsoft.com/office/officeart/2005/8/layout/hList1"/>
    <dgm:cxn modelId="{3D2BD200-9C16-474A-9F8C-1FE1FD58CDE9}" type="presParOf" srcId="{E43EDDB0-2C0C-4100-B123-4FF09BD6D45E}" destId="{8E986528-6766-4384-A585-F246D4EC0E21}" srcOrd="0" destOrd="0" presId="urn:microsoft.com/office/officeart/2005/8/layout/hList1"/>
    <dgm:cxn modelId="{FB3E6984-B801-4007-B65C-11D56D6C5B1D}" type="presParOf" srcId="{E43EDDB0-2C0C-4100-B123-4FF09BD6D45E}" destId="{1E59199A-555D-4A47-B478-51E7F7ED78B5}" srcOrd="1" destOrd="0" presId="urn:microsoft.com/office/officeart/2005/8/layout/hList1"/>
    <dgm:cxn modelId="{F8975FFD-EDBF-4968-A431-3C195862A78F}" type="presParOf" srcId="{A9A00FEC-A565-4620-A571-CFC7A3F1CEC7}" destId="{D17928E3-0CDF-4A51-9779-C60331CDAD44}" srcOrd="3" destOrd="0" presId="urn:microsoft.com/office/officeart/2005/8/layout/hList1"/>
    <dgm:cxn modelId="{5FC60720-370A-4A3C-BAD4-555DD705C813}" type="presParOf" srcId="{A9A00FEC-A565-4620-A571-CFC7A3F1CEC7}" destId="{1E217706-C8A5-4051-BCF2-147F12FD5026}" srcOrd="4" destOrd="0" presId="urn:microsoft.com/office/officeart/2005/8/layout/hList1"/>
    <dgm:cxn modelId="{7D600CA7-0082-4B31-9589-72882ADAD68E}" type="presParOf" srcId="{1E217706-C8A5-4051-BCF2-147F12FD5026}" destId="{E761F3AE-FE36-4FA2-955B-B3DEBEF45C73}" srcOrd="0" destOrd="0" presId="urn:microsoft.com/office/officeart/2005/8/layout/hList1"/>
    <dgm:cxn modelId="{89CFA0D2-FBD7-4F4F-B7B5-2E503AC9F722}" type="presParOf" srcId="{1E217706-C8A5-4051-BCF2-147F12FD5026}" destId="{69B818BA-4E81-48FA-89DE-E601936FBA41}" srcOrd="1" destOrd="0" presId="urn:microsoft.com/office/officeart/2005/8/layout/h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1" y="2143116"/>
            <a:ext cx="764386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Мой выбор – </a:t>
            </a:r>
            <a:r>
              <a:rPr lang="ru-RU" sz="96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выборы!</a:t>
            </a:r>
            <a:endParaRPr lang="ru-RU" sz="9600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Типы выборов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214554"/>
            <a:ext cx="2428892" cy="92869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 уровням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2214554"/>
            <a:ext cx="2428892" cy="92869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 ветвям власти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1928794" y="1785926"/>
            <a:ext cx="928694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786446" y="1785926"/>
            <a:ext cx="85725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714752"/>
            <a:ext cx="785818" cy="2286016"/>
          </a:xfrm>
          <a:prstGeom prst="rect">
            <a:avLst/>
          </a:prstGeom>
          <a:gradFill>
            <a:gsLst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/>
              <a:t>Федеральные</a:t>
            </a:r>
          </a:p>
          <a:p>
            <a:pPr algn="ctr"/>
            <a:r>
              <a:rPr lang="ru-RU" sz="1100" dirty="0" smtClean="0"/>
              <a:t>(выборы в Государственную Думу)</a:t>
            </a:r>
            <a:endParaRPr lang="ru-RU" sz="11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71604" y="3714752"/>
            <a:ext cx="785818" cy="2286016"/>
          </a:xfrm>
          <a:prstGeom prst="rect">
            <a:avLst/>
          </a:prstGeom>
          <a:gradFill flip="none" rotWithShape="1">
            <a:gsLst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/>
              <a:t>Региональные</a:t>
            </a:r>
            <a:endParaRPr lang="ru-RU" sz="1200" dirty="0" smtClean="0"/>
          </a:p>
          <a:p>
            <a:pPr algn="ctr"/>
            <a:r>
              <a:rPr lang="ru-RU" sz="1200" dirty="0" smtClean="0"/>
              <a:t>(выборы в Областную Думу)</a:t>
            </a:r>
            <a:endParaRPr lang="ru-RU" sz="2400" dirty="0" smtClean="0"/>
          </a:p>
          <a:p>
            <a:pPr algn="ctr"/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14612" y="3714752"/>
            <a:ext cx="785818" cy="2286016"/>
          </a:xfrm>
          <a:prstGeom prst="rect">
            <a:avLst/>
          </a:prstGeom>
          <a:gradFill flip="none" rotWithShape="1">
            <a:gsLst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/>
              <a:t>Местные</a:t>
            </a:r>
            <a:r>
              <a:rPr lang="ru-RU" sz="1200" dirty="0" smtClean="0"/>
              <a:t> </a:t>
            </a:r>
          </a:p>
          <a:p>
            <a:pPr algn="ctr"/>
            <a:r>
              <a:rPr lang="ru-RU" sz="1200" dirty="0" smtClean="0"/>
              <a:t>(выбору в Городскую Думу)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214942" y="3714752"/>
            <a:ext cx="785818" cy="2286016"/>
          </a:xfrm>
          <a:prstGeom prst="rect">
            <a:avLst/>
          </a:prstGeom>
          <a:gradFill flip="none" rotWithShape="1">
            <a:gsLst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В</a:t>
            </a:r>
            <a:r>
              <a:rPr lang="ru-RU" dirty="0" smtClean="0"/>
              <a:t>ыборы в законодательные органы власти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572264" y="3714752"/>
            <a:ext cx="785818" cy="2286016"/>
          </a:xfrm>
          <a:prstGeom prst="rect">
            <a:avLst/>
          </a:prstGeom>
          <a:gradFill flip="none" rotWithShape="1">
            <a:gsLst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Выборы в исполнительные органы власти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58148" y="3714752"/>
            <a:ext cx="785818" cy="2286016"/>
          </a:xfrm>
          <a:prstGeom prst="rect">
            <a:avLst/>
          </a:prstGeom>
          <a:gradFill flip="none" rotWithShape="1">
            <a:gsLst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Выборы в судебные органы власти</a:t>
            </a:r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642910" y="3214686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214686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2786050" y="3214686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5429256" y="3214686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6786578" y="3214686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7858148" y="3214686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Избирательная система -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Порядок формирования выборных органов государства;</a:t>
            </a:r>
          </a:p>
          <a:p>
            <a:pPr>
              <a:buNone/>
            </a:pPr>
            <a:endParaRPr lang="ru-RU" sz="4000" dirty="0" smtClean="0"/>
          </a:p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Совокупность общественных отношений, складывающихся в процессе выборов.</a:t>
            </a:r>
            <a:endParaRPr lang="ru-RU" sz="4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Типы избирательных  систем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низ 4"/>
          <p:cNvSpPr/>
          <p:nvPr/>
        </p:nvSpPr>
        <p:spPr>
          <a:xfrm>
            <a:off x="1357290" y="1428736"/>
            <a:ext cx="78581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071934" y="1428736"/>
            <a:ext cx="78581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858016" y="1428736"/>
            <a:ext cx="78581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Законодательная основа проведения выборов в РФ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Конституция РФ (ст. 3, ст. 32, ст. 81, ст. 96, 97);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Федеральные законы: «Об основных гарантиях избирательных прав граждан РФ», «О выборе депутатов Государственной Думы», « О выборах Президента РФ»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4629168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rgbClr val="0070C0"/>
                </a:solidFill>
              </a:rPr>
              <a:t>Цель мероприятия: развитие потребности и умения обучающихся определить свою гражданскую позицию через осознанный выбор общественно – полезных моделей поведения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20" y="3228536"/>
            <a:ext cx="71438" cy="343340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Задачи мероприятия: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329642" cy="5038740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dirty="0" smtClean="0"/>
              <a:t>1. Предоставить обучающимся информацию о</a:t>
            </a:r>
          </a:p>
          <a:p>
            <a:pPr lvl="0"/>
            <a:r>
              <a:rPr lang="ru-RU" dirty="0" smtClean="0"/>
              <a:t>выборах;</a:t>
            </a:r>
          </a:p>
          <a:p>
            <a:pPr lvl="0"/>
            <a:r>
              <a:rPr lang="ru-RU" dirty="0" smtClean="0"/>
              <a:t>избирательном праве;</a:t>
            </a:r>
          </a:p>
          <a:p>
            <a:pPr lvl="0"/>
            <a:r>
              <a:rPr lang="ru-RU" dirty="0" smtClean="0"/>
              <a:t>избирательных системах;</a:t>
            </a:r>
          </a:p>
          <a:p>
            <a:pPr lvl="0"/>
            <a:r>
              <a:rPr lang="ru-RU" dirty="0" smtClean="0"/>
              <a:t>особенностях избирательной системы в Российской Федерации.</a:t>
            </a:r>
          </a:p>
          <a:p>
            <a:pPr lvl="0">
              <a:buNone/>
            </a:pPr>
            <a:r>
              <a:rPr lang="ru-RU" dirty="0" smtClean="0"/>
              <a:t>2. Способствовать формированию потребности социально – активного поведения обучающихся.</a:t>
            </a:r>
          </a:p>
          <a:p>
            <a:pPr lvl="0">
              <a:buNone/>
            </a:pPr>
            <a:r>
              <a:rPr lang="ru-RU" dirty="0" smtClean="0"/>
              <a:t>3. Развивать коммуникативные, аналитические и социальные компетенции обучающихся.</a:t>
            </a:r>
          </a:p>
          <a:p>
            <a:pPr lvl="0">
              <a:buNone/>
            </a:pPr>
            <a:r>
              <a:rPr lang="ru-RU" dirty="0" smtClean="0"/>
              <a:t>4. Развивать умение выбора решения на основе альтернатив.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29642" cy="14899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План занятия: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401080" cy="4895864"/>
          </a:xfrm>
        </p:spPr>
        <p:txBody>
          <a:bodyPr/>
          <a:lstStyle/>
          <a:p>
            <a:pPr lvl="0">
              <a:buNone/>
            </a:pPr>
            <a:r>
              <a:rPr lang="ru-RU" dirty="0" smtClean="0"/>
              <a:t>1. </a:t>
            </a:r>
            <a:r>
              <a:rPr lang="ru-RU" dirty="0" err="1" smtClean="0"/>
              <a:t>Энергизатор</a:t>
            </a:r>
            <a:r>
              <a:rPr lang="ru-RU" dirty="0" smtClean="0"/>
              <a:t>: «Притча об экономии воды»»</a:t>
            </a:r>
          </a:p>
          <a:p>
            <a:pPr lvl="0">
              <a:buNone/>
            </a:pPr>
            <a:r>
              <a:rPr lang="ru-RU" dirty="0" smtClean="0"/>
              <a:t>2. Мозговой штурм на тему: «Для чего необходимы выборы».</a:t>
            </a:r>
          </a:p>
          <a:p>
            <a:pPr lvl="0">
              <a:buNone/>
            </a:pPr>
            <a:r>
              <a:rPr lang="ru-RU" dirty="0" smtClean="0"/>
              <a:t>3. Мини – лекция с информацией о выборах, избирательном праве и избирательных системах.</a:t>
            </a:r>
          </a:p>
          <a:p>
            <a:pPr lvl="0">
              <a:buNone/>
            </a:pPr>
            <a:r>
              <a:rPr lang="ru-RU" dirty="0" smtClean="0"/>
              <a:t>4.Работа в группах кооперативного обучения.</a:t>
            </a:r>
          </a:p>
          <a:p>
            <a:pPr lvl="0">
              <a:buNone/>
            </a:pPr>
            <a:r>
              <a:rPr lang="ru-RU" dirty="0" smtClean="0"/>
              <a:t>5.Представление результатов работы групп.</a:t>
            </a:r>
          </a:p>
          <a:p>
            <a:pPr lvl="0">
              <a:buNone/>
            </a:pPr>
            <a:r>
              <a:rPr lang="ru-RU" dirty="0" smtClean="0"/>
              <a:t>6.Рефлексия деятельности участников.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25"/>
          <p:cNvSpPr>
            <a:spLocks noGrp="1"/>
          </p:cNvSpPr>
          <p:nvPr>
            <p:ph type="title"/>
          </p:nvPr>
        </p:nvSpPr>
        <p:spPr>
          <a:xfrm>
            <a:off x="457200" y="704088"/>
            <a:ext cx="8043890" cy="5510994"/>
          </a:xfrm>
        </p:spPr>
        <p:txBody>
          <a:bodyPr>
            <a:noAutofit/>
          </a:bodyPr>
          <a:lstStyle/>
          <a:p>
            <a:r>
              <a:rPr lang="ru-RU" sz="2800" u="sng" dirty="0" smtClean="0"/>
              <a:t>Выборы</a:t>
            </a:r>
            <a:r>
              <a:rPr lang="ru-RU" sz="2800" dirty="0" smtClean="0"/>
              <a:t> – центральный институт демократического государства.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u="sng" dirty="0" smtClean="0"/>
              <a:t>Выборы</a:t>
            </a:r>
            <a:r>
              <a:rPr lang="ru-RU" sz="2800" dirty="0" smtClean="0"/>
              <a:t> – это избрание с помощью голосования представительных  органов  власти, должностных лиц, руководителей организации.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Демократические выборы базируются на правовых нормах – избирательном праве.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86874" cy="6858000"/>
          </a:xfrm>
        </p:spPr>
        <p:txBody>
          <a:bodyPr>
            <a:normAutofit/>
          </a:bodyPr>
          <a:lstStyle/>
          <a:p>
            <a:r>
              <a:rPr lang="ru-RU" dirty="0" smtClean="0"/>
              <a:t>Избирательное право – </a:t>
            </a:r>
            <a:r>
              <a:rPr lang="ru-RU" sz="2400" dirty="0" smtClean="0"/>
              <a:t>совокупность юридических норм, регулирующих участие граждан в формировании выборных органов государства и местного самоуправления.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14282" y="3500438"/>
            <a:ext cx="3643338" cy="17859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Объективное – </a:t>
            </a:r>
          </a:p>
          <a:p>
            <a:pPr algn="ctr"/>
            <a:endParaRPr lang="ru-RU" sz="2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12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совокупность юридических норм, закрепляющих принципы, порядок организации и проведения выборов в органы государственной власти и местного самоуправления.</a:t>
            </a:r>
            <a:endParaRPr lang="ru-RU" sz="12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643438" y="3500438"/>
            <a:ext cx="3786214" cy="14287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Субъективное – </a:t>
            </a:r>
          </a:p>
          <a:p>
            <a:endParaRPr lang="ru-RU" sz="1200" b="1" cap="all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sz="1200" b="1" cap="all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sz="1200" b="1" cap="all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sz="16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Важнейшее политическое право граждан.</a:t>
            </a:r>
            <a:endParaRPr lang="ru-RU" sz="16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2" name="Стрелка вниз 41"/>
          <p:cNvSpPr/>
          <p:nvPr/>
        </p:nvSpPr>
        <p:spPr>
          <a:xfrm>
            <a:off x="1500166" y="3143248"/>
            <a:ext cx="857256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низ 42"/>
          <p:cNvSpPr/>
          <p:nvPr/>
        </p:nvSpPr>
        <p:spPr>
          <a:xfrm>
            <a:off x="6072198" y="3071810"/>
            <a:ext cx="857256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4286248" y="5357826"/>
            <a:ext cx="1785950" cy="12858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6357950" y="5357826"/>
            <a:ext cx="1785950" cy="12858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Пассивное избирательное право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86248" y="5523572"/>
            <a:ext cx="17859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Активное избирательное право   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</p:txBody>
      </p:sp>
      <p:sp>
        <p:nvSpPr>
          <p:cNvPr id="52" name="Стрелка вниз 51"/>
          <p:cNvSpPr/>
          <p:nvPr/>
        </p:nvSpPr>
        <p:spPr>
          <a:xfrm>
            <a:off x="5357818" y="5072074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низ 52"/>
          <p:cNvSpPr/>
          <p:nvPr/>
        </p:nvSpPr>
        <p:spPr>
          <a:xfrm>
            <a:off x="7143768" y="5072074"/>
            <a:ext cx="285752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704088"/>
            <a:ext cx="811532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4040188" cy="1514492"/>
          </a:xfrm>
        </p:spPr>
        <p:txBody>
          <a:bodyPr/>
          <a:lstStyle/>
          <a:p>
            <a:pPr algn="ctr"/>
            <a:r>
              <a:rPr lang="ru-RU" sz="3200" dirty="0" smtClean="0"/>
              <a:t>Активное избирательное право -</a:t>
            </a:r>
            <a:endParaRPr lang="ru-RU" sz="32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4645025" y="928669"/>
            <a:ext cx="4041775" cy="1585931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Пассивное избирательное </a:t>
            </a:r>
            <a:r>
              <a:rPr lang="ru-RU" sz="3200" dirty="0" smtClean="0"/>
              <a:t>право - 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</a:t>
            </a:r>
          </a:p>
          <a:p>
            <a:pPr>
              <a:buNone/>
            </a:pPr>
            <a:r>
              <a:rPr lang="ru-RU" sz="2800" dirty="0" smtClean="0"/>
              <a:t>   право участвовать с решающим голосом в формировании выборных органов государственной власти и местного самоуправления.</a:t>
            </a:r>
            <a:endParaRPr lang="ru-RU" sz="28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</a:t>
            </a:r>
          </a:p>
          <a:p>
            <a:pPr>
              <a:buNone/>
            </a:pPr>
            <a:r>
              <a:rPr lang="ru-RU" sz="2800" dirty="0" smtClean="0"/>
              <a:t>   право </a:t>
            </a:r>
            <a:r>
              <a:rPr lang="ru-RU" sz="2800" dirty="0" smtClean="0"/>
              <a:t>быть избранным в органы государственной власти и местного самоуправления</a:t>
            </a:r>
            <a:r>
              <a:rPr lang="ru-RU" sz="2800" dirty="0" smtClean="0"/>
              <a:t>.  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9124" y="785794"/>
            <a:ext cx="71438" cy="57864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Принципы избирательного права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smtClean="0"/>
              <a:t>Принцип всеобщности;</a:t>
            </a:r>
          </a:p>
          <a:p>
            <a:r>
              <a:rPr lang="ru-RU" sz="3200" dirty="0" smtClean="0"/>
              <a:t>Принцип равенства;</a:t>
            </a:r>
          </a:p>
          <a:p>
            <a:r>
              <a:rPr lang="ru-RU" sz="3200" dirty="0" smtClean="0"/>
              <a:t>Принцип тайного голосования;</a:t>
            </a:r>
          </a:p>
          <a:p>
            <a:r>
              <a:rPr lang="ru-RU" sz="3200" dirty="0" smtClean="0"/>
              <a:t>Принцип состязательности;</a:t>
            </a:r>
          </a:p>
          <a:p>
            <a:r>
              <a:rPr lang="ru-RU" sz="3200" dirty="0" smtClean="0"/>
              <a:t>Принцип непосредственности выборов;</a:t>
            </a:r>
          </a:p>
          <a:p>
            <a:r>
              <a:rPr lang="ru-RU" sz="3200" dirty="0" smtClean="0"/>
              <a:t>Принцип гласности;</a:t>
            </a:r>
          </a:p>
          <a:p>
            <a:r>
              <a:rPr lang="ru-RU" sz="3200" dirty="0" smtClean="0"/>
              <a:t>Принцип свободы </a:t>
            </a:r>
            <a:r>
              <a:rPr lang="ru-RU" sz="3200" dirty="0" smtClean="0"/>
              <a:t>выборов;</a:t>
            </a:r>
            <a:endParaRPr lang="ru-RU" sz="3200" dirty="0" smtClean="0"/>
          </a:p>
          <a:p>
            <a:r>
              <a:rPr lang="ru-RU" sz="3200" dirty="0" smtClean="0"/>
              <a:t>Принцип ограничения срока выборов.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301038" cy="1643074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Функции выборов:</a:t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511017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200" dirty="0" smtClean="0"/>
              <a:t>Выражение интересов различных групп общества;</a:t>
            </a:r>
          </a:p>
          <a:p>
            <a:pPr marL="514350" indent="-514350">
              <a:buAutoNum type="arabicPeriod"/>
            </a:pPr>
            <a:r>
              <a:rPr lang="ru-RU" sz="3200" dirty="0" err="1" smtClean="0"/>
              <a:t>Институализация</a:t>
            </a:r>
            <a:r>
              <a:rPr lang="ru-RU" sz="3200" dirty="0" smtClean="0"/>
              <a:t> отношений представительства;</a:t>
            </a:r>
          </a:p>
          <a:p>
            <a:pPr marL="514350" indent="-514350">
              <a:buAutoNum type="arabicPeriod"/>
            </a:pPr>
            <a:r>
              <a:rPr lang="ru-RU" sz="3200" dirty="0" err="1" smtClean="0"/>
              <a:t>Легитимизация</a:t>
            </a:r>
            <a:r>
              <a:rPr lang="ru-RU" sz="3200" dirty="0" smtClean="0"/>
              <a:t> и стабилизация политической системы;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Политическая социализация </a:t>
            </a:r>
            <a:r>
              <a:rPr lang="ru-RU" sz="3200" dirty="0" smtClean="0"/>
              <a:t>личности;</a:t>
            </a:r>
            <a:endParaRPr lang="ru-RU" sz="3200" dirty="0" smtClean="0"/>
          </a:p>
          <a:p>
            <a:pPr marL="514350" indent="-514350">
              <a:buAutoNum type="arabicPeriod"/>
            </a:pPr>
            <a:r>
              <a:rPr lang="ru-RU" sz="3200" dirty="0" smtClean="0"/>
              <a:t>Контроль над политическими элитами.</a:t>
            </a:r>
            <a:endParaRPr lang="ru-RU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217</TotalTime>
  <Words>484</Words>
  <PresentationFormat>Экран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Слайд 1</vt:lpstr>
      <vt:lpstr>Цель мероприятия: развитие потребности и умения обучающихся определить свою гражданскую позицию через осознанный выбор общественно – полезных моделей поведения. </vt:lpstr>
      <vt:lpstr>Задачи мероприятия: </vt:lpstr>
      <vt:lpstr>План занятия: </vt:lpstr>
      <vt:lpstr>Выборы – центральный институт демократического государства.  Выборы – это избрание с помощью голосования представительных  органов  власти, должностных лиц, руководителей организации.  Демократические выборы базируются на правовых нормах – избирательном праве.  </vt:lpstr>
      <vt:lpstr>Избирательное право – совокупность юридических норм, регулирующих участие граждан в формировании выборных органов государства и местного самоуправления.          </vt:lpstr>
      <vt:lpstr>Слайд 7</vt:lpstr>
      <vt:lpstr>Принципы избирательного права</vt:lpstr>
      <vt:lpstr>Функции выборов: </vt:lpstr>
      <vt:lpstr>Типы выборов</vt:lpstr>
      <vt:lpstr>Избирательная система -  </vt:lpstr>
      <vt:lpstr>Типы избирательных  систем</vt:lpstr>
      <vt:lpstr>Законодательная основа проведения выборов в РФ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Роман</cp:lastModifiedBy>
  <cp:revision>26</cp:revision>
  <dcterms:modified xsi:type="dcterms:W3CDTF">2011-11-22T18:01:51Z</dcterms:modified>
</cp:coreProperties>
</file>