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activeX/activeX8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activeX/activeX5.xml" ContentType="application/vnd.ms-office.activeX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86" r:id="rId3"/>
    <p:sldId id="264" r:id="rId4"/>
    <p:sldId id="276" r:id="rId5"/>
    <p:sldId id="287" r:id="rId6"/>
    <p:sldId id="266" r:id="rId7"/>
    <p:sldId id="277" r:id="rId8"/>
    <p:sldId id="278" r:id="rId9"/>
    <p:sldId id="279" r:id="rId10"/>
    <p:sldId id="280" r:id="rId11"/>
    <p:sldId id="325" r:id="rId12"/>
    <p:sldId id="294" r:id="rId13"/>
    <p:sldId id="282" r:id="rId14"/>
    <p:sldId id="293" r:id="rId15"/>
    <p:sldId id="25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661C"/>
    <a:srgbClr val="FFFF99"/>
    <a:srgbClr val="FFFF66"/>
    <a:srgbClr val="A9DC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61E12-5CF4-4B4A-AF79-4824B25D2921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82732-4B32-47F8-8F29-EA13FF04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E70193-4832-4A27-BD08-3DD98C14E2B8}" type="slidenum">
              <a:rPr lang="ru-RU"/>
              <a:pPr/>
              <a:t>6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Математика. 5 класс.  Виленкин Н.Я. и др.     № 54, 84.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CA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CE533-6A7A-4527-8A89-9288CB8B7A7F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39A59-7EF5-407D-88A8-3B6AE12E8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20%20&#1086;&#1082;&#1090;&#1103;&#1073;&#1088;&#1103;%20&#1089;&#1077;&#1084;&#1080;&#1085;&#1072;&#1088;%20&#1087;&#1077;&#1088;&#1077;&#1076;&#1077;&#1083;&#1072;&#1085;&#1085;&#1099;&#1081;\&#1076;&#1088;&#1086;&#1074;&#1086;&#1089;&#1077;&#1082;%2000_00_11-00_00_36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20%20&#1086;&#1082;&#1090;&#1103;&#1073;&#1088;&#1103;%20&#1089;&#1077;&#1084;&#1080;&#1085;&#1072;&#1088;%20&#1087;&#1077;&#1088;&#1077;&#1076;&#1077;&#1083;&#1072;&#1085;&#1085;&#1099;&#1081;\&#1085;&#1086;&#1074;&#1099;&#1081;%20&#1080;&#1079;&#1091;&#1084;&#1088;%20&#1075;&#1086;&#1088;&#1086;&#1076;%20&#1079;&#1072;&#1088;&#1103;&#1076;&#1082;&#1072;.mp3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20%20&#1086;&#1082;&#1090;&#1103;&#1073;&#1088;&#1103;%20&#1089;&#1077;&#1084;&#1080;&#1085;&#1072;&#1088;%20&#1087;&#1077;&#1088;&#1077;&#1076;&#1077;&#1083;&#1072;&#1085;&#1085;&#1099;&#1081;\&#1095;&#1091;&#1095;&#1077;&#1083;&#1086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20%20&#1086;&#1082;&#1090;&#1103;&#1073;&#1088;&#1103;%20&#1089;&#1077;&#1084;&#1080;&#1085;&#1072;&#1088;%20&#1087;&#1077;&#1088;&#1077;&#1076;&#1077;&#1083;&#1072;&#1085;&#1085;&#1099;&#1081;\&#1083;&#1077;&#1074;%20&#1085;&#1086;&#1074;&#1099;&#1081;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image" Target="../media/image14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notesSlide" Target="../notesSlides/notesSlide1.xml"/><Relationship Id="rId5" Type="http://schemas.openxmlformats.org/officeDocument/2006/relationships/control" Target="../activeX/activeX4.xml"/><Relationship Id="rId10" Type="http://schemas.openxmlformats.org/officeDocument/2006/relationships/slideLayout" Target="../slideLayouts/slideLayout7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6766" cy="41753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УРАВНЕНИЯ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3116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9378" y="6000768"/>
            <a:ext cx="73587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5 класс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Учитель математики лицея № 179    Пак Наталья Николаевна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142852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20 октября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Классная работа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285984" y="928670"/>
            <a:ext cx="6481762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latin typeface="Calibri" pitchFamily="34" charset="0"/>
              </a:rPr>
              <a:t>12 + (</a:t>
            </a:r>
            <a:r>
              <a:rPr lang="ru-RU" sz="4800" b="1" dirty="0" err="1">
                <a:latin typeface="Calibri" pitchFamily="34" charset="0"/>
              </a:rPr>
              <a:t>х</a:t>
            </a:r>
            <a:r>
              <a:rPr lang="ru-RU" sz="4800" b="1" dirty="0">
                <a:latin typeface="Calibri" pitchFamily="34" charset="0"/>
              </a:rPr>
              <a:t> + 34) = 83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785786" y="2714620"/>
            <a:ext cx="3455987" cy="71438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>
                <a:latin typeface="Calibri" pitchFamily="34" charset="0"/>
              </a:rPr>
              <a:t>х</a:t>
            </a:r>
            <a:r>
              <a:rPr lang="ru-RU" sz="4800" b="1" dirty="0">
                <a:latin typeface="Calibri" pitchFamily="34" charset="0"/>
              </a:rPr>
              <a:t> + 12 + 34</a:t>
            </a:r>
          </a:p>
        </p:txBody>
      </p:sp>
      <p:sp>
        <p:nvSpPr>
          <p:cNvPr id="38918" name="WordArt 6"/>
          <p:cNvSpPr>
            <a:spLocks noChangeArrowheads="1" noChangeShapeType="1" noTextEdit="1"/>
          </p:cNvSpPr>
          <p:nvPr/>
        </p:nvSpPr>
        <p:spPr bwMode="auto">
          <a:xfrm>
            <a:off x="4429124" y="3071810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214942" y="2786058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latin typeface="Calibri" pitchFamily="34" charset="0"/>
              </a:rPr>
              <a:t>83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2214546" y="3643314"/>
            <a:ext cx="2016125" cy="571504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>
                <a:latin typeface="Calibri" pitchFamily="34" charset="0"/>
              </a:rPr>
              <a:t>х</a:t>
            </a:r>
            <a:r>
              <a:rPr lang="ru-RU" sz="4800" b="1" dirty="0">
                <a:latin typeface="Calibri" pitchFamily="34" charset="0"/>
              </a:rPr>
              <a:t> + 46</a:t>
            </a:r>
          </a:p>
        </p:txBody>
      </p:sp>
      <p:sp>
        <p:nvSpPr>
          <p:cNvPr id="38922" name="WordArt 10"/>
          <p:cNvSpPr>
            <a:spLocks noChangeArrowheads="1" noChangeShapeType="1" noTextEdit="1"/>
          </p:cNvSpPr>
          <p:nvPr/>
        </p:nvSpPr>
        <p:spPr bwMode="auto">
          <a:xfrm>
            <a:off x="4500562" y="3857628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5214942" y="3643314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latin typeface="Calibri" pitchFamily="34" charset="0"/>
              </a:rPr>
              <a:t>83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2285984" y="1928802"/>
            <a:ext cx="6480175" cy="504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Упростим </a:t>
            </a:r>
            <a:r>
              <a:rPr lang="ru-RU" sz="3200" b="1" dirty="0" smtClean="0">
                <a:latin typeface="Calibri" pitchFamily="34" charset="0"/>
              </a:rPr>
              <a:t>выражение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8926" name="AutoShape 14"/>
          <p:cNvSpPr>
            <a:spLocks/>
          </p:cNvSpPr>
          <p:nvPr/>
        </p:nvSpPr>
        <p:spPr bwMode="auto">
          <a:xfrm rot="16200000">
            <a:off x="4722010" y="207156"/>
            <a:ext cx="368300" cy="3240088"/>
          </a:xfrm>
          <a:prstGeom prst="leftBrace">
            <a:avLst>
              <a:gd name="adj1" fmla="val 73312"/>
              <a:gd name="adj2" fmla="val 5000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219073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вальная выноска 15"/>
          <p:cNvSpPr/>
          <p:nvPr/>
        </p:nvSpPr>
        <p:spPr>
          <a:xfrm>
            <a:off x="1714480" y="0"/>
            <a:ext cx="5786478" cy="642942"/>
          </a:xfrm>
          <a:prstGeom prst="wedgeEllipseCallout">
            <a:avLst>
              <a:gd name="adj1" fmla="val -64753"/>
              <a:gd name="adj2" fmla="val 158722"/>
            </a:avLst>
          </a:prstGeom>
          <a:solidFill>
            <a:srgbClr val="FFFF99">
              <a:alpha val="8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</a:rPr>
              <a:t>Решите уравнение</a:t>
            </a:r>
            <a:endParaRPr lang="ru-RU" sz="3200" b="1" dirty="0" smtClean="0">
              <a:latin typeface="Calibri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7" name="Правильный пятиугольник 16"/>
          <p:cNvSpPr/>
          <p:nvPr/>
        </p:nvSpPr>
        <p:spPr>
          <a:xfrm>
            <a:off x="7715272" y="0"/>
            <a:ext cx="1285852" cy="914400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786710" y="285728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II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СПОСОБ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3214678" y="4429132"/>
            <a:ext cx="2786082" cy="71438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 smtClean="0">
                <a:latin typeface="Calibri" pitchFamily="34" charset="0"/>
              </a:rPr>
              <a:t>х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</a:t>
            </a:r>
            <a:r>
              <a:rPr lang="ru-RU" sz="4800" b="1" dirty="0" smtClean="0">
                <a:latin typeface="Calibri" pitchFamily="34" charset="0"/>
              </a:rPr>
              <a:t> 83 </a:t>
            </a: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-</a:t>
            </a:r>
            <a:r>
              <a:rPr lang="ru-RU" sz="4800" b="1" dirty="0" smtClean="0">
                <a:latin typeface="Calibri" pitchFamily="34" charset="0"/>
              </a:rPr>
              <a:t> 46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3571868" y="5214950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 smtClean="0">
                <a:latin typeface="Calibri" pitchFamily="34" charset="0"/>
              </a:rPr>
              <a:t>х</a:t>
            </a: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 = </a:t>
            </a:r>
            <a:r>
              <a:rPr lang="ru-RU" sz="4800" b="1" dirty="0" smtClean="0">
                <a:latin typeface="Calibri" pitchFamily="34" charset="0"/>
              </a:rPr>
              <a:t>37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6000768"/>
            <a:ext cx="3000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Ответ:  37</a:t>
            </a:r>
            <a:endParaRPr lang="ru-RU" sz="48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nimBg="1"/>
      <p:bldP spid="38918" grpId="0" animBg="1"/>
      <p:bldP spid="38919" grpId="0" animBg="1"/>
      <p:bldP spid="38921" grpId="0" animBg="1"/>
      <p:bldP spid="38922" grpId="0" animBg="1"/>
      <p:bldP spid="38923" grpId="0" animBg="1"/>
      <p:bldP spid="38925" grpId="0" animBg="1"/>
      <p:bldP spid="38926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4534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332037"/>
            <a:ext cx="60375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дровосек 00_00_11-00_00_3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8596" y="3143248"/>
            <a:ext cx="1285884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85728"/>
            <a:ext cx="8858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классной комнате было несколько учеников. После того как 7 учеников вошли и 9 вышли, в комнате их стало 31. Сколько учеников было в классной комнате первоначально?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0"/>
            <a:ext cx="1857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Задача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714620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Пусть x-учеников было в классной комнате первоначально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2357430"/>
            <a:ext cx="13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Решение</a:t>
            </a: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3059113" y="2492375"/>
            <a:ext cx="439261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* </a:t>
            </a:r>
            <a:r>
              <a:rPr lang="ru-RU" sz="3600" b="1" kern="1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Times New Roman"/>
              </a:rPr>
              <a:t>+ 5 = 2х + 1</a:t>
            </a:r>
            <a:endParaRPr lang="ru-RU" sz="3600" b="1" kern="10" dirty="0">
              <a:ln w="19050">
                <a:solidFill>
                  <a:srgbClr val="00CCF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alibri" pitchFamily="34" charset="0"/>
              <a:cs typeface="Times New Roman"/>
            </a:endParaRPr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2843213" y="2205038"/>
            <a:ext cx="647700" cy="1150937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latin typeface="Calibri" pitchFamily="34" charset="0"/>
              </a:rPr>
              <a:t>4</a:t>
            </a:r>
          </a:p>
        </p:txBody>
      </p:sp>
      <p:sp>
        <p:nvSpPr>
          <p:cNvPr id="44042" name="WordArt 10"/>
          <p:cNvSpPr>
            <a:spLocks noChangeArrowheads="1" noChangeShapeType="1" noTextEdit="1"/>
          </p:cNvSpPr>
          <p:nvPr/>
        </p:nvSpPr>
        <p:spPr bwMode="auto">
          <a:xfrm>
            <a:off x="2714612" y="3857628"/>
            <a:ext cx="5759450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Times New Roman"/>
              </a:rPr>
              <a:t>(5х+ 2) : 11 = * - 3</a:t>
            </a: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7000892" y="3571876"/>
            <a:ext cx="647700" cy="1150937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latin typeface="Calibri" pitchFamily="34" charset="0"/>
              </a:rPr>
              <a:t>5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94628" cy="164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2357422" y="0"/>
            <a:ext cx="6072230" cy="1628756"/>
          </a:xfrm>
          <a:prstGeom prst="ellipse">
            <a:avLst/>
          </a:prstGeom>
          <a:solidFill>
            <a:srgbClr val="FFFF99">
              <a:alpha val="6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3000364" y="214290"/>
            <a:ext cx="52149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Вместо звёздочки подставь такое число, чтобы получилось уравнение, корнем которого было бы число 4.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9" grpId="0" animBg="1"/>
      <p:bldP spid="44042" grpId="0" animBg="1"/>
      <p:bldP spid="440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013064"/>
            <a:ext cx="3071834" cy="263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500042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Домашнее задание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№ 396; № 397</a:t>
            </a: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734743"/>
            <a:ext cx="6800927" cy="555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новый изумр город заряд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282" y="214290"/>
            <a:ext cx="78581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9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838200"/>
            <a:ext cx="6360059" cy="480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чуче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142852"/>
            <a:ext cx="857256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 descr="Soccer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75" y="260350"/>
            <a:ext cx="53022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2" descr="07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5975" y="836613"/>
            <a:ext cx="7508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13"/>
          <p:cNvSpPr txBox="1">
            <a:spLocks noChangeArrowheads="1"/>
          </p:cNvSpPr>
          <p:nvPr/>
        </p:nvSpPr>
        <p:spPr bwMode="auto">
          <a:xfrm>
            <a:off x="684213" y="188913"/>
            <a:ext cx="8424862" cy="19827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rgbClr val="0000CC"/>
                </a:solidFill>
                <a:latin typeface="Calibri" pitchFamily="34" charset="0"/>
              </a:rPr>
              <a:t>Цена одного футбольного мяча </a:t>
            </a:r>
            <a:r>
              <a:rPr lang="ru-RU" sz="2800" b="1" dirty="0" err="1">
                <a:solidFill>
                  <a:srgbClr val="CC0000"/>
                </a:solidFill>
                <a:latin typeface="Calibri" pitchFamily="34" charset="0"/>
              </a:rPr>
              <a:t>х</a:t>
            </a:r>
            <a:r>
              <a:rPr lang="ru-RU" sz="2800" b="1" dirty="0">
                <a:solidFill>
                  <a:srgbClr val="CC0000"/>
                </a:solidFill>
                <a:latin typeface="Calibri" pitchFamily="34" charset="0"/>
              </a:rPr>
              <a:t> р.,</a:t>
            </a:r>
            <a:r>
              <a:rPr lang="ru-RU" sz="2800" b="1" dirty="0">
                <a:solidFill>
                  <a:srgbClr val="0000CC"/>
                </a:solidFill>
                <a:latin typeface="Calibri" pitchFamily="34" charset="0"/>
              </a:rPr>
              <a:t> </a:t>
            </a:r>
          </a:p>
          <a:p>
            <a:pPr marL="457200" indent="-457200"/>
            <a:endParaRPr lang="ru-RU" sz="20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457200" indent="-457200"/>
            <a:r>
              <a:rPr lang="ru-RU" sz="2800" b="1" dirty="0">
                <a:solidFill>
                  <a:srgbClr val="0000CC"/>
                </a:solidFill>
                <a:latin typeface="Calibri" pitchFamily="34" charset="0"/>
              </a:rPr>
              <a:t>а одного  баскетбольного мяча </a:t>
            </a:r>
            <a:r>
              <a:rPr lang="ru-RU" sz="2800" b="1" dirty="0">
                <a:solidFill>
                  <a:srgbClr val="008000"/>
                </a:solidFill>
                <a:latin typeface="Calibri" pitchFamily="34" charset="0"/>
              </a:rPr>
              <a:t>у р.</a:t>
            </a:r>
            <a:r>
              <a:rPr lang="ru-RU" sz="2800" b="1" dirty="0">
                <a:solidFill>
                  <a:srgbClr val="0000CC"/>
                </a:solidFill>
                <a:latin typeface="Calibri" pitchFamily="34" charset="0"/>
              </a:rPr>
              <a:t> </a:t>
            </a:r>
          </a:p>
          <a:p>
            <a:pPr marL="457200" indent="-457200"/>
            <a:endParaRPr lang="ru-RU" sz="20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457200" indent="-457200"/>
            <a:r>
              <a:rPr lang="ru-RU" sz="2800" b="1" dirty="0">
                <a:solidFill>
                  <a:srgbClr val="CC0000"/>
                </a:solidFill>
                <a:latin typeface="Calibri" pitchFamily="34" charset="0"/>
              </a:rPr>
              <a:t>Что могут означать выражения?</a:t>
            </a:r>
            <a:endParaRPr lang="ru-RU" sz="2800" b="1" dirty="0">
              <a:solidFill>
                <a:srgbClr val="0000CC"/>
              </a:solidFill>
              <a:latin typeface="Calibri" pitchFamily="34" charset="0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79450" y="2351088"/>
            <a:ext cx="72968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3х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643042" y="2428868"/>
            <a:ext cx="1970087" cy="515938"/>
            <a:chOff x="1111" y="1888"/>
            <a:chExt cx="1241" cy="325"/>
          </a:xfrm>
        </p:grpSpPr>
        <p:pic>
          <p:nvPicPr>
            <p:cNvPr id="11299" name="Picture 15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1" y="1888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0" name="Picture 16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65" y="1888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1" name="Picture 17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18" y="1888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42844" y="3357562"/>
            <a:ext cx="181972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5х + 2у</a:t>
            </a: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2214546" y="3000372"/>
            <a:ext cx="1970088" cy="1379537"/>
            <a:chOff x="1973" y="3113"/>
            <a:chExt cx="1241" cy="869"/>
          </a:xfrm>
        </p:grpSpPr>
        <p:grpSp>
          <p:nvGrpSpPr>
            <p:cNvPr id="6" name="Group 27"/>
            <p:cNvGrpSpPr>
              <a:grpSpLocks/>
            </p:cNvGrpSpPr>
            <p:nvPr/>
          </p:nvGrpSpPr>
          <p:grpSpPr bwMode="auto">
            <a:xfrm>
              <a:off x="1973" y="3521"/>
              <a:ext cx="1241" cy="325"/>
              <a:chOff x="1111" y="1888"/>
              <a:chExt cx="1241" cy="325"/>
            </a:xfrm>
          </p:grpSpPr>
          <p:pic>
            <p:nvPicPr>
              <p:cNvPr id="11291" name="Picture 28" descr="Soccer03"/>
              <p:cNvPicPr>
                <a:picLocks noChangeAspect="1" noChangeArrowheads="1" noCrop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11" y="1888"/>
                <a:ext cx="334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92" name="Picture 29" descr="Soccer03"/>
              <p:cNvPicPr>
                <a:picLocks noChangeAspect="1" noChangeArrowheads="1" noCrop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65" y="1888"/>
                <a:ext cx="334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93" name="Picture 30" descr="Soccer03"/>
              <p:cNvPicPr>
                <a:picLocks noChangeAspect="1" noChangeArrowheads="1" noCrop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018" y="1888"/>
                <a:ext cx="334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287" name="Picture 31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0" y="3657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8" name="Picture 32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53" y="3657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9" name="Picture 33" descr="072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3113"/>
              <a:ext cx="4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90" name="Picture 34" descr="072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7" y="3113"/>
              <a:ext cx="4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14282" y="4643446"/>
            <a:ext cx="188705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4(</a:t>
            </a:r>
            <a:r>
              <a:rPr lang="ru-RU" sz="4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</a:t>
            </a: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+ у)</a:t>
            </a:r>
          </a:p>
        </p:txBody>
      </p: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2357422" y="4357694"/>
            <a:ext cx="1754187" cy="1909763"/>
            <a:chOff x="4513" y="2296"/>
            <a:chExt cx="1105" cy="1203"/>
          </a:xfrm>
        </p:grpSpPr>
        <p:pic>
          <p:nvPicPr>
            <p:cNvPr id="11278" name="Picture 40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94" y="2568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9" name="Picture 41" descr="072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3" y="2795"/>
              <a:ext cx="4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0" name="Picture 42" descr="072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85" y="2750"/>
              <a:ext cx="4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1" name="Picture 43" descr="072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57" y="2795"/>
              <a:ext cx="4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2" name="Picture 44" descr="072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30" y="3022"/>
              <a:ext cx="473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3" name="Picture 45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67" y="2568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4" name="Picture 46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84" y="2659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5" name="Picture 47" descr="Soccer0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" y="2296"/>
              <a:ext cx="33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285720" y="5857892"/>
            <a:ext cx="174118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15х-2у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3024" y="4500570"/>
            <a:ext cx="1870976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3143240" y="928670"/>
            <a:ext cx="10795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b="1" kern="10" dirty="0" smtClean="0">
                <a:latin typeface="Calibri" pitchFamily="34" charset="0"/>
                <a:cs typeface="Times New Roman"/>
              </a:rPr>
              <a:t>10</a:t>
            </a:r>
            <a:r>
              <a:rPr lang="ru-RU" sz="3200" kern="10" dirty="0" smtClean="0">
                <a:latin typeface="Calibri" pitchFamily="34" charset="0"/>
                <a:cs typeface="Times New Roman"/>
              </a:rPr>
              <a:t>;</a:t>
            </a:r>
            <a:endParaRPr lang="ru-RU" sz="3200" kern="10" dirty="0">
              <a:latin typeface="Calibri" pitchFamily="34" charset="0"/>
              <a:cs typeface="Times New Roman"/>
            </a:endParaRPr>
          </a:p>
        </p:txBody>
      </p:sp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5643570" y="928670"/>
            <a:ext cx="10795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 smtClean="0">
                <a:latin typeface="Calibri" pitchFamily="34" charset="0"/>
                <a:cs typeface="Times New Roman"/>
              </a:rPr>
              <a:t>1</a:t>
            </a:r>
            <a:r>
              <a:rPr lang="en-US" sz="3200" b="1" kern="10" dirty="0" smtClean="0">
                <a:latin typeface="Calibri" pitchFamily="34" charset="0"/>
                <a:cs typeface="Times New Roman"/>
              </a:rPr>
              <a:t>2</a:t>
            </a:r>
            <a:r>
              <a:rPr lang="ru-RU" sz="3200" kern="10" dirty="0" smtClean="0">
                <a:latin typeface="Calibri" pitchFamily="34" charset="0"/>
                <a:cs typeface="Times New Roman"/>
              </a:rPr>
              <a:t>;</a:t>
            </a:r>
            <a:endParaRPr lang="ru-RU" sz="3200" kern="10" dirty="0">
              <a:ln w="19050">
                <a:solidFill>
                  <a:srgbClr val="00FFFF"/>
                </a:solidFill>
                <a:round/>
                <a:headEnd/>
                <a:tailEnd/>
              </a:ln>
              <a:solidFill>
                <a:schemeClr val="tx2"/>
              </a:solidFill>
              <a:latin typeface="Calibri" pitchFamily="34" charset="0"/>
              <a:cs typeface="Times New Roman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2357422" y="3929066"/>
            <a:ext cx="6481762" cy="79374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 dirty="0" smtClean="0">
                <a:latin typeface="Calibri" pitchFamily="34" charset="0"/>
              </a:rPr>
              <a:t>78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+ </a:t>
            </a:r>
            <a:r>
              <a:rPr lang="ru-RU" sz="4800" b="1" dirty="0" smtClean="0">
                <a:latin typeface="Calibri" pitchFamily="34" charset="0"/>
              </a:rPr>
              <a:t>(</a:t>
            </a:r>
            <a:r>
              <a:rPr lang="en-US" sz="4800" b="1" dirty="0" smtClean="0">
                <a:latin typeface="Calibri" pitchFamily="34" charset="0"/>
              </a:rPr>
              <a:t>15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– </a:t>
            </a:r>
            <a:r>
              <a:rPr lang="en-US" sz="4800" b="1" dirty="0" smtClean="0">
                <a:latin typeface="Calibri" pitchFamily="34" charset="0"/>
              </a:rPr>
              <a:t>12</a:t>
            </a:r>
            <a:r>
              <a:rPr lang="ru-RU" sz="4800" b="1" dirty="0" smtClean="0">
                <a:latin typeface="Calibri" pitchFamily="34" charset="0"/>
              </a:rPr>
              <a:t>) =     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2357422" y="2857496"/>
            <a:ext cx="6481762" cy="793749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 dirty="0" smtClean="0">
                <a:latin typeface="Calibri" pitchFamily="34" charset="0"/>
              </a:rPr>
              <a:t>78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+ </a:t>
            </a:r>
            <a:r>
              <a:rPr lang="ru-RU" sz="4800" b="1" dirty="0" smtClean="0">
                <a:latin typeface="Calibri" pitchFamily="34" charset="0"/>
              </a:rPr>
              <a:t>(</a:t>
            </a:r>
            <a:r>
              <a:rPr lang="en-US" sz="4800" b="1" dirty="0" smtClean="0">
                <a:latin typeface="Calibri" pitchFamily="34" charset="0"/>
              </a:rPr>
              <a:t>15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– </a:t>
            </a:r>
            <a:r>
              <a:rPr lang="en-US" sz="4800" b="1" dirty="0" smtClean="0">
                <a:latin typeface="Calibri" pitchFamily="34" charset="0"/>
              </a:rPr>
              <a:t>10</a:t>
            </a:r>
            <a:r>
              <a:rPr lang="ru-RU" sz="4800" b="1" dirty="0" smtClean="0">
                <a:latin typeface="Calibri" pitchFamily="34" charset="0"/>
              </a:rPr>
              <a:t>) =     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2357422" y="1857364"/>
            <a:ext cx="6481762" cy="79374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 dirty="0" smtClean="0">
                <a:latin typeface="Calibri" pitchFamily="34" charset="0"/>
              </a:rPr>
              <a:t>78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+ </a:t>
            </a:r>
            <a:r>
              <a:rPr lang="ru-RU" sz="4800" b="1" dirty="0" smtClean="0">
                <a:latin typeface="Calibri" pitchFamily="34" charset="0"/>
              </a:rPr>
              <a:t>(</a:t>
            </a:r>
            <a:r>
              <a:rPr lang="en-US" sz="4800" b="1" dirty="0" smtClean="0">
                <a:latin typeface="Calibri" pitchFamily="34" charset="0"/>
              </a:rPr>
              <a:t>15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– </a:t>
            </a:r>
            <a:r>
              <a:rPr lang="ru-RU" sz="4800" b="1" dirty="0" err="1">
                <a:latin typeface="Calibri" pitchFamily="34" charset="0"/>
              </a:rPr>
              <a:t>х</a:t>
            </a:r>
            <a:r>
              <a:rPr lang="ru-RU" sz="4800" b="1" dirty="0">
                <a:latin typeface="Calibri" pitchFamily="34" charset="0"/>
              </a:rPr>
              <a:t>) = </a:t>
            </a:r>
            <a:r>
              <a:rPr lang="en-US" sz="4800" b="1" dirty="0" smtClean="0">
                <a:latin typeface="Calibri" pitchFamily="34" charset="0"/>
              </a:rPr>
              <a:t>81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34830" name="WordArt 14"/>
          <p:cNvSpPr>
            <a:spLocks noChangeArrowheads="1" noChangeShapeType="1" noTextEdit="1"/>
          </p:cNvSpPr>
          <p:nvPr/>
        </p:nvSpPr>
        <p:spPr bwMode="auto">
          <a:xfrm>
            <a:off x="2916238" y="5157788"/>
            <a:ext cx="4084654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 smtClean="0">
                <a:solidFill>
                  <a:srgbClr val="FF0000"/>
                </a:solidFill>
                <a:latin typeface="+mj-lt"/>
                <a:cs typeface="Times New Roman"/>
              </a:rPr>
              <a:t>Ответ: </a:t>
            </a:r>
            <a:r>
              <a:rPr lang="ru-RU" sz="3200" b="1" kern="10" dirty="0" err="1" smtClean="0">
                <a:solidFill>
                  <a:srgbClr val="FF0000"/>
                </a:solidFill>
                <a:latin typeface="+mj-lt"/>
                <a:cs typeface="Times New Roman"/>
              </a:rPr>
              <a:t>х</a:t>
            </a:r>
            <a:r>
              <a:rPr lang="ru-RU" sz="3200" b="1" kern="10" dirty="0" smtClean="0">
                <a:solidFill>
                  <a:srgbClr val="FF0000"/>
                </a:solidFill>
                <a:latin typeface="+mj-lt"/>
                <a:cs typeface="Times New Roman"/>
              </a:rPr>
              <a:t> </a:t>
            </a:r>
            <a:r>
              <a:rPr lang="ru-RU" sz="3200" b="1" kern="10" dirty="0">
                <a:solidFill>
                  <a:srgbClr val="FF0000"/>
                </a:solidFill>
                <a:latin typeface="+mj-lt"/>
                <a:cs typeface="Times New Roman"/>
              </a:rPr>
              <a:t>= </a:t>
            </a:r>
            <a:r>
              <a:rPr lang="en-US" sz="3200" b="1" kern="10" dirty="0" smtClean="0">
                <a:solidFill>
                  <a:srgbClr val="FF0000"/>
                </a:solidFill>
                <a:latin typeface="+mj-lt"/>
                <a:cs typeface="Times New Roman"/>
              </a:rPr>
              <a:t>12</a:t>
            </a:r>
            <a:endParaRPr lang="ru-RU" sz="3200" b="1" kern="10" dirty="0">
              <a:solidFill>
                <a:srgbClr val="FF0000"/>
              </a:solidFill>
              <a:latin typeface="+mj-lt"/>
              <a:cs typeface="Times New Roman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71957"/>
            <a:ext cx="2052415" cy="258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flipH="1"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Какое число является корнем уравнения?</a:t>
            </a: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15206" y="285749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Calibri" pitchFamily="34" charset="0"/>
              </a:rPr>
              <a:t>83</a:t>
            </a:r>
            <a:endParaRPr lang="ru-RU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7215206" y="3929066"/>
            <a:ext cx="114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Calibri" pitchFamily="34" charset="0"/>
              </a:rPr>
              <a:t>81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/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  <p:bldP spid="34821" grpId="1" animBg="1"/>
      <p:bldP spid="34821" grpId="2" animBg="1"/>
      <p:bldP spid="34823" grpId="0" animBg="1"/>
      <p:bldP spid="34823" grpId="1" animBg="1"/>
      <p:bldP spid="34823" grpId="2" animBg="1"/>
      <p:bldP spid="34825" grpId="0" animBg="1"/>
      <p:bldP spid="34826" grpId="0" build="allAtOnce" animBg="1"/>
      <p:bldP spid="34826" grpId="1" build="allAtOnce" animBg="1"/>
      <p:bldP spid="34827" grpId="0" animBg="1"/>
      <p:bldP spid="34830" grpId="0" animBg="1"/>
      <p:bldP spid="14" grpId="0"/>
      <p:bldP spid="14" grpId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3" y="642918"/>
            <a:ext cx="7905805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лев новый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282" y="142852"/>
            <a:ext cx="78581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142976" y="1928802"/>
            <a:ext cx="516840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Calibri" pitchFamily="34" charset="0"/>
              </a:rPr>
              <a:t>( x  +  29 )  -  35  =  5</a:t>
            </a:r>
          </a:p>
          <a:p>
            <a:r>
              <a:rPr lang="en-US" sz="4800" b="1" dirty="0" smtClean="0">
                <a:latin typeface="Calibri" pitchFamily="34" charset="0"/>
              </a:rPr>
              <a:t>x + 29  =         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en-US" sz="4800" b="1" dirty="0" smtClean="0">
                <a:latin typeface="Calibri" pitchFamily="34" charset="0"/>
              </a:rPr>
              <a:t>+      </a:t>
            </a:r>
          </a:p>
          <a:p>
            <a:r>
              <a:rPr lang="en-US" sz="4800" b="1" dirty="0" smtClean="0">
                <a:latin typeface="Calibri" pitchFamily="34" charset="0"/>
              </a:rPr>
              <a:t>x  +  </a:t>
            </a:r>
            <a:r>
              <a:rPr lang="ru-RU" sz="4800" b="1" dirty="0" smtClean="0">
                <a:latin typeface="Calibri" pitchFamily="34" charset="0"/>
              </a:rPr>
              <a:t>29</a:t>
            </a:r>
            <a:r>
              <a:rPr lang="en-US" sz="4800" b="1" dirty="0" smtClean="0">
                <a:latin typeface="Calibri" pitchFamily="34" charset="0"/>
              </a:rPr>
              <a:t>  </a:t>
            </a:r>
            <a:r>
              <a:rPr lang="ru-RU" sz="4800" b="1" dirty="0" smtClean="0">
                <a:latin typeface="Calibri" pitchFamily="34" charset="0"/>
              </a:rPr>
              <a:t>=</a:t>
            </a:r>
            <a:r>
              <a:rPr lang="en-US" sz="4800" b="1" dirty="0" smtClean="0">
                <a:latin typeface="Calibri" pitchFamily="34" charset="0"/>
              </a:rPr>
              <a:t>           </a:t>
            </a:r>
          </a:p>
          <a:p>
            <a:r>
              <a:rPr lang="en-US" sz="4800" b="1" dirty="0" smtClean="0">
                <a:latin typeface="Calibri" pitchFamily="34" charset="0"/>
              </a:rPr>
              <a:t>x =</a:t>
            </a:r>
            <a:r>
              <a:rPr lang="en-US" sz="4800" b="1" dirty="0" smtClean="0">
                <a:latin typeface="Cambria" pitchFamily="18" charset="0"/>
              </a:rPr>
              <a:t>                   </a:t>
            </a:r>
          </a:p>
          <a:p>
            <a:r>
              <a:rPr lang="en-US" sz="4800" b="1" dirty="0" smtClean="0">
                <a:latin typeface="Calibri" pitchFamily="34" charset="0"/>
              </a:rPr>
              <a:t>x =        </a:t>
            </a:r>
            <a:endParaRPr lang="ru-RU" sz="4800" b="1" dirty="0"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" y="0"/>
            <a:ext cx="219073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ьная выноска 7"/>
          <p:cNvSpPr/>
          <p:nvPr/>
        </p:nvSpPr>
        <p:spPr>
          <a:xfrm>
            <a:off x="2000232" y="0"/>
            <a:ext cx="7000924" cy="785794"/>
          </a:xfrm>
          <a:prstGeom prst="wedgeEllipseCallout">
            <a:avLst>
              <a:gd name="adj1" fmla="val -64753"/>
              <a:gd name="adj2" fmla="val 131016"/>
            </a:avLst>
          </a:prstGeom>
          <a:solidFill>
            <a:srgbClr val="FFFF99">
              <a:alpha val="8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Calibri" pitchFamily="34" charset="0"/>
              </a:rPr>
              <a:t>Заполни пропуски</a:t>
            </a:r>
            <a:endParaRPr lang="ru-RU" sz="4400" b="1" dirty="0" smtClean="0">
              <a:latin typeface="Calibri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5786454"/>
            <a:ext cx="2004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Ответ: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69496" y="5605889"/>
            <a:ext cx="3241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srgbClr val="FF0000"/>
                </a:solidFill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controls>
      <p:control spid="21507" r:id="rId2" imgW="504720" imgH="428760"/>
      <p:control spid="21508" r:id="rId3" imgW="581040" imgH="380880"/>
      <p:control spid="21509" r:id="rId4" imgW="581040" imgH="361800"/>
      <p:control spid="21510" r:id="rId5" imgW="581040" imgH="361800"/>
      <p:control spid="21511" r:id="rId6" imgW="581040" imgH="380880"/>
      <p:control spid="21512" r:id="rId7" imgW="581040" imgH="361800"/>
      <p:control spid="21514" r:id="rId8" imgW="571680" imgH="361800"/>
      <p:control spid="21515" r:id="rId9" imgW="581040" imgH="371520"/>
    </p:controls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2285984" y="928670"/>
            <a:ext cx="6481762" cy="7143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latin typeface="Calibri" pitchFamily="34" charset="0"/>
              </a:rPr>
              <a:t>(</a:t>
            </a:r>
            <a:r>
              <a:rPr lang="ru-RU" sz="4800" b="1" dirty="0" smtClean="0">
                <a:latin typeface="Calibri" pitchFamily="34" charset="0"/>
              </a:rPr>
              <a:t>3</a:t>
            </a:r>
            <a:r>
              <a:rPr lang="en-US" sz="4800" b="1" dirty="0" smtClean="0">
                <a:latin typeface="Calibri" pitchFamily="34" charset="0"/>
              </a:rPr>
              <a:t>7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+ </a:t>
            </a:r>
            <a:r>
              <a:rPr lang="en-US" sz="4800" b="1" dirty="0" smtClean="0">
                <a:latin typeface="Calibri" pitchFamily="34" charset="0"/>
              </a:rPr>
              <a:t>Y</a:t>
            </a:r>
            <a:r>
              <a:rPr lang="ru-RU" sz="4800" b="1" dirty="0" smtClean="0">
                <a:latin typeface="Calibri" pitchFamily="34" charset="0"/>
              </a:rPr>
              <a:t>) </a:t>
            </a:r>
            <a:r>
              <a:rPr lang="ru-RU" sz="4800" b="1" dirty="0">
                <a:latin typeface="Calibri" pitchFamily="34" charset="0"/>
              </a:rPr>
              <a:t>– </a:t>
            </a:r>
            <a:r>
              <a:rPr lang="ru-RU" sz="4800" b="1" dirty="0" smtClean="0">
                <a:latin typeface="Calibri" pitchFamily="34" charset="0"/>
              </a:rPr>
              <a:t>1</a:t>
            </a:r>
            <a:r>
              <a:rPr lang="en-US" sz="4800" b="1" dirty="0" smtClean="0">
                <a:latin typeface="Calibri" pitchFamily="34" charset="0"/>
              </a:rPr>
              <a:t>6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= </a:t>
            </a:r>
            <a:r>
              <a:rPr lang="en-US" sz="4800" b="1" dirty="0" smtClean="0">
                <a:latin typeface="Calibri" pitchFamily="34" charset="0"/>
              </a:rPr>
              <a:t>38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5286380" y="1000108"/>
            <a:ext cx="647700" cy="627062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9" name="AutoShape 9"/>
          <p:cNvSpPr>
            <a:spLocks/>
          </p:cNvSpPr>
          <p:nvPr/>
        </p:nvSpPr>
        <p:spPr bwMode="auto">
          <a:xfrm rot="16200000">
            <a:off x="4073517" y="784212"/>
            <a:ext cx="368300" cy="1800225"/>
          </a:xfrm>
          <a:prstGeom prst="leftBrace">
            <a:avLst>
              <a:gd name="adj1" fmla="val 40733"/>
              <a:gd name="adj2" fmla="val 5000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285720" y="2214554"/>
            <a:ext cx="3313113" cy="504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orbel" pitchFamily="34" charset="0"/>
              </a:rPr>
              <a:t>у</a:t>
            </a:r>
            <a:r>
              <a:rPr lang="ru-RU" sz="3200" b="1" dirty="0">
                <a:latin typeface="Calibri" pitchFamily="34" charset="0"/>
              </a:rPr>
              <a:t>меньшаемое</a:t>
            </a:r>
          </a:p>
        </p:txBody>
      </p:sp>
      <p:sp>
        <p:nvSpPr>
          <p:cNvPr id="35851" name="Freeform 11"/>
          <p:cNvSpPr>
            <a:spLocks/>
          </p:cNvSpPr>
          <p:nvPr/>
        </p:nvSpPr>
        <p:spPr bwMode="auto">
          <a:xfrm>
            <a:off x="3357554" y="1857364"/>
            <a:ext cx="928694" cy="357190"/>
          </a:xfrm>
          <a:custGeom>
            <a:avLst/>
            <a:gdLst/>
            <a:ahLst/>
            <a:cxnLst>
              <a:cxn ang="0">
                <a:pos x="664" y="0"/>
              </a:cxn>
              <a:cxn ang="0">
                <a:pos x="0" y="363"/>
              </a:cxn>
            </a:cxnLst>
            <a:rect l="0" t="0" r="r" b="b"/>
            <a:pathLst>
              <a:path w="664" h="363">
                <a:moveTo>
                  <a:pt x="664" y="0"/>
                </a:moveTo>
                <a:lnTo>
                  <a:pt x="0" y="363"/>
                </a:lnTo>
              </a:path>
            </a:pathLst>
          </a:custGeom>
          <a:noFill/>
          <a:ln w="476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3714744" y="2214554"/>
            <a:ext cx="2714644" cy="500066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вычитаемое</a:t>
            </a:r>
          </a:p>
        </p:txBody>
      </p:sp>
      <p:sp>
        <p:nvSpPr>
          <p:cNvPr id="35853" name="Freeform 13"/>
          <p:cNvSpPr>
            <a:spLocks/>
          </p:cNvSpPr>
          <p:nvPr/>
        </p:nvSpPr>
        <p:spPr bwMode="auto">
          <a:xfrm>
            <a:off x="5857884" y="1428737"/>
            <a:ext cx="284161" cy="785818"/>
          </a:xfrm>
          <a:custGeom>
            <a:avLst/>
            <a:gdLst/>
            <a:ahLst/>
            <a:cxnLst>
              <a:cxn ang="0">
                <a:pos x="269" y="0"/>
              </a:cxn>
              <a:cxn ang="0">
                <a:pos x="0" y="826"/>
              </a:cxn>
            </a:cxnLst>
            <a:rect l="0" t="0" r="r" b="b"/>
            <a:pathLst>
              <a:path w="269" h="826">
                <a:moveTo>
                  <a:pt x="269" y="0"/>
                </a:moveTo>
                <a:lnTo>
                  <a:pt x="0" y="826"/>
                </a:lnTo>
              </a:path>
            </a:pathLst>
          </a:custGeom>
          <a:noFill/>
          <a:ln w="476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6786578" y="2214554"/>
            <a:ext cx="2071702" cy="42862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разность</a:t>
            </a:r>
          </a:p>
        </p:txBody>
      </p:sp>
      <p:sp>
        <p:nvSpPr>
          <p:cNvPr id="35856" name="Freeform 16"/>
          <p:cNvSpPr>
            <a:spLocks/>
          </p:cNvSpPr>
          <p:nvPr/>
        </p:nvSpPr>
        <p:spPr bwMode="auto">
          <a:xfrm>
            <a:off x="7429520" y="1428736"/>
            <a:ext cx="357190" cy="8572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" y="1286"/>
              </a:cxn>
            </a:cxnLst>
            <a:rect l="0" t="0" r="r" b="b"/>
            <a:pathLst>
              <a:path w="53" h="1286">
                <a:moveTo>
                  <a:pt x="0" y="0"/>
                </a:moveTo>
                <a:lnTo>
                  <a:pt x="53" y="1286"/>
                </a:lnTo>
              </a:path>
            </a:pathLst>
          </a:custGeom>
          <a:noFill/>
          <a:ln w="476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1071538" y="2928934"/>
            <a:ext cx="2016125" cy="71438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3</a:t>
            </a:r>
            <a:r>
              <a:rPr lang="en-US" sz="4400" b="1" dirty="0" smtClean="0">
                <a:latin typeface="Calibri" pitchFamily="34" charset="0"/>
              </a:rPr>
              <a:t>7</a:t>
            </a:r>
            <a:r>
              <a:rPr lang="ru-RU" sz="4400" b="1" dirty="0" smtClean="0">
                <a:latin typeface="Calibri" pitchFamily="34" charset="0"/>
              </a:rPr>
              <a:t> +</a:t>
            </a:r>
            <a:r>
              <a:rPr lang="en-US" sz="4400" b="1" dirty="0" smtClean="0">
                <a:latin typeface="Calibri" pitchFamily="34" charset="0"/>
              </a:rPr>
              <a:t>Y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5858" name="WordArt 18"/>
          <p:cNvSpPr>
            <a:spLocks noChangeArrowheads="1" noChangeShapeType="1" noTextEdit="1"/>
          </p:cNvSpPr>
          <p:nvPr/>
        </p:nvSpPr>
        <p:spPr bwMode="auto">
          <a:xfrm>
            <a:off x="3286116" y="3214686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3929058" y="2928934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3</a:t>
            </a:r>
            <a:r>
              <a:rPr lang="en-US" sz="4400" b="1" dirty="0" smtClean="0">
                <a:latin typeface="Calibri" pitchFamily="34" charset="0"/>
              </a:rPr>
              <a:t>8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5860" name="WordArt 20"/>
          <p:cNvSpPr>
            <a:spLocks noChangeArrowheads="1" noChangeShapeType="1" noTextEdit="1"/>
          </p:cNvSpPr>
          <p:nvPr/>
        </p:nvSpPr>
        <p:spPr bwMode="auto">
          <a:xfrm>
            <a:off x="6143636" y="3143248"/>
            <a:ext cx="43180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6858016" y="2928934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1</a:t>
            </a:r>
            <a:r>
              <a:rPr lang="en-US" sz="4400" b="1" dirty="0" smtClean="0">
                <a:latin typeface="Calibri" pitchFamily="34" charset="0"/>
              </a:rPr>
              <a:t>6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1071538" y="3929066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3</a:t>
            </a:r>
            <a:r>
              <a:rPr lang="en-US" sz="4400" b="1" dirty="0" smtClean="0">
                <a:latin typeface="Calibri" pitchFamily="34" charset="0"/>
              </a:rPr>
              <a:t>7</a:t>
            </a:r>
            <a:r>
              <a:rPr lang="ru-RU" sz="4400" b="1" dirty="0" smtClean="0">
                <a:latin typeface="Calibri" pitchFamily="34" charset="0"/>
              </a:rPr>
              <a:t> </a:t>
            </a:r>
            <a:r>
              <a:rPr lang="ru-RU" sz="4400" b="1" dirty="0">
                <a:latin typeface="Calibri" pitchFamily="34" charset="0"/>
              </a:rPr>
              <a:t>+ </a:t>
            </a:r>
            <a:r>
              <a:rPr lang="en-US" sz="4400" b="1" dirty="0" smtClean="0">
                <a:latin typeface="Calibri" pitchFamily="34" charset="0"/>
              </a:rPr>
              <a:t>Y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5864" name="WordArt 24"/>
          <p:cNvSpPr>
            <a:spLocks noChangeArrowheads="1" noChangeShapeType="1" noTextEdit="1"/>
          </p:cNvSpPr>
          <p:nvPr/>
        </p:nvSpPr>
        <p:spPr bwMode="auto">
          <a:xfrm>
            <a:off x="3214678" y="4143380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3929058" y="3929066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54</a:t>
            </a:r>
            <a:endParaRPr lang="ru-RU" sz="4400" b="1" dirty="0">
              <a:latin typeface="Calibri" pitchFamily="34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219073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Овальная выноска 22"/>
          <p:cNvSpPr/>
          <p:nvPr/>
        </p:nvSpPr>
        <p:spPr>
          <a:xfrm>
            <a:off x="1857356" y="0"/>
            <a:ext cx="5786478" cy="714356"/>
          </a:xfrm>
          <a:prstGeom prst="wedgeEllipseCallout">
            <a:avLst>
              <a:gd name="adj1" fmla="val -65129"/>
              <a:gd name="adj2" fmla="val 148055"/>
            </a:avLst>
          </a:prstGeom>
          <a:solidFill>
            <a:srgbClr val="FFFF99">
              <a:alpha val="8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Решите уравнение</a:t>
            </a:r>
            <a:endParaRPr lang="ru-RU" sz="2800" b="1" dirty="0" smtClean="0">
              <a:latin typeface="Calibri" pitchFamily="34" charset="0"/>
            </a:endParaRPr>
          </a:p>
          <a:p>
            <a:pPr algn="ctr"/>
            <a:endParaRPr lang="ru-RU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348" y="6027003"/>
            <a:ext cx="32319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Ответ:   17</a:t>
            </a:r>
            <a:endParaRPr lang="ru-RU" sz="4800" b="1" dirty="0">
              <a:solidFill>
                <a:srgbClr val="FF0000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357422" y="4714884"/>
            <a:ext cx="2571768" cy="571504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Y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 </a:t>
            </a:r>
            <a:r>
              <a:rPr lang="ru-RU" sz="4400" b="1" dirty="0" smtClean="0">
                <a:latin typeface="Calibri" pitchFamily="34" charset="0"/>
              </a:rPr>
              <a:t>54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- </a:t>
            </a:r>
            <a:r>
              <a:rPr lang="ru-RU" sz="4400" b="1" dirty="0" smtClean="0">
                <a:latin typeface="Calibri" pitchFamily="34" charset="0"/>
              </a:rPr>
              <a:t>37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2643174" y="5429264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Y</a:t>
            </a:r>
            <a:r>
              <a:rPr lang="ru-RU" sz="4400" b="1" dirty="0" smtClean="0"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</a:t>
            </a:r>
            <a:r>
              <a:rPr lang="ru-RU" sz="4400" b="1" dirty="0" smtClean="0">
                <a:latin typeface="Calibri" pitchFamily="34" charset="0"/>
              </a:rPr>
              <a:t> 17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3" name="Правильный пятиугольник 32"/>
          <p:cNvSpPr/>
          <p:nvPr/>
        </p:nvSpPr>
        <p:spPr>
          <a:xfrm>
            <a:off x="7858148" y="0"/>
            <a:ext cx="1285852" cy="914400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929586" y="214290"/>
            <a:ext cx="121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 </a:t>
            </a:r>
            <a:r>
              <a:rPr lang="ru-RU" b="1" dirty="0" smtClean="0">
                <a:solidFill>
                  <a:srgbClr val="FF0000"/>
                </a:solidFill>
              </a:rPr>
              <a:t>СПОСОБ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  <p:bldP spid="35847" grpId="0" animBg="1"/>
      <p:bldP spid="35849" grpId="0" animBg="1"/>
      <p:bldP spid="35850" grpId="0" animBg="1"/>
      <p:bldP spid="35851" grpId="0" animBg="1"/>
      <p:bldP spid="35851" grpId="1" animBg="1"/>
      <p:bldP spid="35851" grpId="2" animBg="1"/>
      <p:bldP spid="35852" grpId="0" animBg="1"/>
      <p:bldP spid="35853" grpId="0" animBg="1"/>
      <p:bldP spid="35853" grpId="1" animBg="1"/>
      <p:bldP spid="35853" grpId="2" animBg="1"/>
      <p:bldP spid="35855" grpId="0" animBg="1"/>
      <p:bldP spid="35856" grpId="0" animBg="1"/>
      <p:bldP spid="35856" grpId="1" animBg="1"/>
      <p:bldP spid="35856" grpId="2" animBg="1"/>
      <p:bldP spid="35857" grpId="0" animBg="1"/>
      <p:bldP spid="35858" grpId="0" animBg="1"/>
      <p:bldP spid="35859" grpId="0" animBg="1"/>
      <p:bldP spid="35860" grpId="0" animBg="1"/>
      <p:bldP spid="35861" grpId="0" animBg="1"/>
      <p:bldP spid="35863" grpId="0" animBg="1"/>
      <p:bldP spid="35864" grpId="0" animBg="1"/>
      <p:bldP spid="35865" grpId="0" animBg="1"/>
      <p:bldP spid="28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285984" y="928670"/>
            <a:ext cx="6481762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latin typeface="Calibri" pitchFamily="34" charset="0"/>
              </a:rPr>
              <a:t>(</a:t>
            </a:r>
            <a:r>
              <a:rPr lang="ru-RU" sz="4800" b="1" dirty="0" smtClean="0">
                <a:latin typeface="Calibri" pitchFamily="34" charset="0"/>
              </a:rPr>
              <a:t>37 </a:t>
            </a:r>
            <a:r>
              <a:rPr lang="ru-RU" sz="4800" b="1" dirty="0">
                <a:latin typeface="Calibri" pitchFamily="34" charset="0"/>
              </a:rPr>
              <a:t>+ </a:t>
            </a:r>
            <a:r>
              <a:rPr lang="en-US" sz="4800" b="1" dirty="0" smtClean="0">
                <a:latin typeface="Calibri" pitchFamily="34" charset="0"/>
              </a:rPr>
              <a:t>Y</a:t>
            </a:r>
            <a:r>
              <a:rPr lang="ru-RU" sz="4800" b="1" dirty="0" smtClean="0">
                <a:latin typeface="Calibri" pitchFamily="34" charset="0"/>
              </a:rPr>
              <a:t>) </a:t>
            </a:r>
            <a:r>
              <a:rPr lang="ru-RU" sz="4800" b="1" dirty="0">
                <a:latin typeface="Calibri" pitchFamily="34" charset="0"/>
              </a:rPr>
              <a:t>– </a:t>
            </a:r>
            <a:r>
              <a:rPr lang="ru-RU" sz="4800" b="1" dirty="0" smtClean="0">
                <a:latin typeface="Calibri" pitchFamily="34" charset="0"/>
              </a:rPr>
              <a:t>16 </a:t>
            </a:r>
            <a:r>
              <a:rPr lang="ru-RU" sz="4800" b="1" dirty="0">
                <a:latin typeface="Calibri" pitchFamily="34" charset="0"/>
              </a:rPr>
              <a:t>= </a:t>
            </a:r>
            <a:r>
              <a:rPr lang="ru-RU" sz="4800" b="1" dirty="0" smtClean="0">
                <a:latin typeface="Calibri" pitchFamily="34" charset="0"/>
              </a:rPr>
              <a:t>38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1071538" y="2786058"/>
            <a:ext cx="3455987" cy="71438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 (37 – </a:t>
            </a:r>
            <a:r>
              <a:rPr lang="ru-RU" sz="4400" b="1" smtClean="0">
                <a:latin typeface="Calibri" pitchFamily="34" charset="0"/>
              </a:rPr>
              <a:t>16) + </a:t>
            </a:r>
            <a:r>
              <a:rPr lang="en-US" sz="4400" b="1" dirty="0" smtClean="0">
                <a:latin typeface="Calibri" pitchFamily="34" charset="0"/>
              </a:rPr>
              <a:t>Y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6878" name="WordArt 14"/>
          <p:cNvSpPr>
            <a:spLocks noChangeArrowheads="1" noChangeShapeType="1" noTextEdit="1"/>
          </p:cNvSpPr>
          <p:nvPr/>
        </p:nvSpPr>
        <p:spPr bwMode="auto">
          <a:xfrm>
            <a:off x="4857752" y="3071810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5500694" y="2786058"/>
            <a:ext cx="2016125" cy="71438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38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2500298" y="3714752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21 + </a:t>
            </a:r>
            <a:r>
              <a:rPr lang="en-US" sz="4400" b="1" dirty="0" smtClean="0">
                <a:latin typeface="Calibri" pitchFamily="34" charset="0"/>
              </a:rPr>
              <a:t>Y</a:t>
            </a:r>
            <a:r>
              <a:rPr lang="ru-RU" sz="4400" b="1" smtClean="0">
                <a:latin typeface="Calibri" pitchFamily="34" charset="0"/>
              </a:rPr>
              <a:t> 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6884" name="WordArt 20"/>
          <p:cNvSpPr>
            <a:spLocks noChangeArrowheads="1" noChangeShapeType="1" noTextEdit="1"/>
          </p:cNvSpPr>
          <p:nvPr/>
        </p:nvSpPr>
        <p:spPr bwMode="auto">
          <a:xfrm>
            <a:off x="4857752" y="3929066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5500694" y="3714752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38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2428860" y="2143116"/>
            <a:ext cx="6480175" cy="504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Упростим </a:t>
            </a:r>
            <a:r>
              <a:rPr lang="ru-RU" sz="3200" b="1" dirty="0" smtClean="0">
                <a:latin typeface="Calibri" pitchFamily="34" charset="0"/>
              </a:rPr>
              <a:t>выражение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6888" name="AutoShape 24"/>
          <p:cNvSpPr>
            <a:spLocks/>
          </p:cNvSpPr>
          <p:nvPr/>
        </p:nvSpPr>
        <p:spPr bwMode="auto">
          <a:xfrm rot="16200000">
            <a:off x="4864886" y="350032"/>
            <a:ext cx="368300" cy="3240088"/>
          </a:xfrm>
          <a:prstGeom prst="leftBrace">
            <a:avLst>
              <a:gd name="adj1" fmla="val 73312"/>
              <a:gd name="adj2" fmla="val 5000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219073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вальная выноска 15"/>
          <p:cNvSpPr/>
          <p:nvPr/>
        </p:nvSpPr>
        <p:spPr>
          <a:xfrm>
            <a:off x="1785918" y="0"/>
            <a:ext cx="5786478" cy="642918"/>
          </a:xfrm>
          <a:prstGeom prst="wedgeEllipseCallout">
            <a:avLst>
              <a:gd name="adj1" fmla="val -64753"/>
              <a:gd name="adj2" fmla="val 158722"/>
            </a:avLst>
          </a:prstGeom>
          <a:solidFill>
            <a:srgbClr val="FFFF99">
              <a:alpha val="8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Решите уравнение</a:t>
            </a:r>
            <a:endParaRPr lang="ru-RU" sz="2800" b="1" dirty="0" smtClean="0">
              <a:latin typeface="Calibri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3714744" y="4500570"/>
            <a:ext cx="2500330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Y</a:t>
            </a:r>
            <a:r>
              <a:rPr lang="ru-RU" sz="4400" b="1" dirty="0" smtClean="0"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</a:t>
            </a:r>
            <a:r>
              <a:rPr lang="ru-RU" sz="4400" b="1" dirty="0" smtClean="0">
                <a:latin typeface="Calibri" pitchFamily="34" charset="0"/>
              </a:rPr>
              <a:t> 38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-</a:t>
            </a:r>
            <a:r>
              <a:rPr lang="ru-RU" sz="4400" b="1" dirty="0" smtClean="0">
                <a:latin typeface="Calibri" pitchFamily="34" charset="0"/>
              </a:rPr>
              <a:t> 21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4071934" y="5214950"/>
            <a:ext cx="2016125" cy="571504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Y</a:t>
            </a:r>
            <a:r>
              <a:rPr lang="ru-RU" sz="4400" b="1" dirty="0" smtClean="0"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</a:t>
            </a:r>
            <a:r>
              <a:rPr lang="ru-RU" sz="4400" b="1" dirty="0" smtClean="0">
                <a:latin typeface="Calibri" pitchFamily="34" charset="0"/>
              </a:rPr>
              <a:t> 17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71538" y="5857892"/>
            <a:ext cx="27688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Ответ:  17</a:t>
            </a:r>
            <a:endParaRPr lang="ru-RU" sz="48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Правильный пятиугольник 19"/>
          <p:cNvSpPr/>
          <p:nvPr/>
        </p:nvSpPr>
        <p:spPr>
          <a:xfrm>
            <a:off x="7715272" y="0"/>
            <a:ext cx="1285852" cy="914400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786710" y="285728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II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СПОСОБ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7" grpId="0" animBg="1"/>
      <p:bldP spid="36878" grpId="0" animBg="1"/>
      <p:bldP spid="36879" grpId="0" animBg="1"/>
      <p:bldP spid="36883" grpId="0" animBg="1"/>
      <p:bldP spid="36884" grpId="0" animBg="1"/>
      <p:bldP spid="36885" grpId="0" animBg="1"/>
      <p:bldP spid="36887" grpId="0" animBg="1"/>
      <p:bldP spid="36888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428860" y="785794"/>
            <a:ext cx="6481762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latin typeface="Calibri" pitchFamily="34" charset="0"/>
              </a:rPr>
              <a:t>12 + (</a:t>
            </a:r>
            <a:r>
              <a:rPr lang="ru-RU" sz="4800" b="1" dirty="0" err="1">
                <a:latin typeface="Calibri" pitchFamily="34" charset="0"/>
              </a:rPr>
              <a:t>х</a:t>
            </a:r>
            <a:r>
              <a:rPr lang="ru-RU" sz="4800" b="1" dirty="0">
                <a:latin typeface="Calibri" pitchFamily="34" charset="0"/>
              </a:rPr>
              <a:t> + 34) = 83</a:t>
            </a:r>
          </a:p>
        </p:txBody>
      </p: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4143372" y="1000108"/>
            <a:ext cx="647700" cy="627062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AutoShape 6"/>
          <p:cNvSpPr>
            <a:spLocks/>
          </p:cNvSpPr>
          <p:nvPr/>
        </p:nvSpPr>
        <p:spPr bwMode="auto">
          <a:xfrm rot="16200000">
            <a:off x="5502277" y="927088"/>
            <a:ext cx="368300" cy="1800225"/>
          </a:xfrm>
          <a:prstGeom prst="leftBrace">
            <a:avLst>
              <a:gd name="adj1" fmla="val 40733"/>
              <a:gd name="adj2" fmla="val 5000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0" y="1928802"/>
            <a:ext cx="2592388" cy="504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слагаемое</a:t>
            </a:r>
          </a:p>
        </p:txBody>
      </p:sp>
      <p:sp>
        <p:nvSpPr>
          <p:cNvPr id="37896" name="Freeform 8"/>
          <p:cNvSpPr>
            <a:spLocks/>
          </p:cNvSpPr>
          <p:nvPr/>
        </p:nvSpPr>
        <p:spPr bwMode="auto">
          <a:xfrm>
            <a:off x="1928794" y="1571612"/>
            <a:ext cx="1939931" cy="428628"/>
          </a:xfrm>
          <a:custGeom>
            <a:avLst/>
            <a:gdLst/>
            <a:ahLst/>
            <a:cxnLst>
              <a:cxn ang="0">
                <a:pos x="682" y="0"/>
              </a:cxn>
              <a:cxn ang="0">
                <a:pos x="0" y="816"/>
              </a:cxn>
            </a:cxnLst>
            <a:rect l="0" t="0" r="r" b="b"/>
            <a:pathLst>
              <a:path w="682" h="816">
                <a:moveTo>
                  <a:pt x="682" y="0"/>
                </a:moveTo>
                <a:lnTo>
                  <a:pt x="0" y="816"/>
                </a:lnTo>
              </a:path>
            </a:pathLst>
          </a:custGeom>
          <a:noFill/>
          <a:ln w="476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2714612" y="2000240"/>
            <a:ext cx="4357718" cy="504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неизвестное слагаемое</a:t>
            </a:r>
          </a:p>
        </p:txBody>
      </p:sp>
      <p:sp>
        <p:nvSpPr>
          <p:cNvPr id="37898" name="Freeform 10"/>
          <p:cNvSpPr>
            <a:spLocks/>
          </p:cNvSpPr>
          <p:nvPr/>
        </p:nvSpPr>
        <p:spPr bwMode="auto">
          <a:xfrm>
            <a:off x="5500694" y="2000241"/>
            <a:ext cx="173037" cy="71438"/>
          </a:xfrm>
          <a:custGeom>
            <a:avLst/>
            <a:gdLst/>
            <a:ahLst/>
            <a:cxnLst>
              <a:cxn ang="0">
                <a:pos x="154" y="0"/>
              </a:cxn>
              <a:cxn ang="0">
                <a:pos x="0" y="394"/>
              </a:cxn>
            </a:cxnLst>
            <a:rect l="0" t="0" r="r" b="b"/>
            <a:pathLst>
              <a:path w="154" h="394">
                <a:moveTo>
                  <a:pt x="154" y="0"/>
                </a:moveTo>
                <a:lnTo>
                  <a:pt x="0" y="394"/>
                </a:lnTo>
              </a:path>
            </a:pathLst>
          </a:custGeom>
          <a:noFill/>
          <a:ln w="476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7358082" y="2071678"/>
            <a:ext cx="1785918" cy="504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сумма</a:t>
            </a:r>
          </a:p>
        </p:txBody>
      </p:sp>
      <p:sp>
        <p:nvSpPr>
          <p:cNvPr id="37900" name="Freeform 12"/>
          <p:cNvSpPr>
            <a:spLocks/>
          </p:cNvSpPr>
          <p:nvPr/>
        </p:nvSpPr>
        <p:spPr bwMode="auto">
          <a:xfrm>
            <a:off x="7786710" y="1500174"/>
            <a:ext cx="428628" cy="71438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" y="1286"/>
              </a:cxn>
            </a:cxnLst>
            <a:rect l="0" t="0" r="r" b="b"/>
            <a:pathLst>
              <a:path w="53" h="1286">
                <a:moveTo>
                  <a:pt x="0" y="0"/>
                </a:moveTo>
                <a:lnTo>
                  <a:pt x="53" y="1286"/>
                </a:lnTo>
              </a:path>
            </a:pathLst>
          </a:custGeom>
          <a:noFill/>
          <a:ln w="476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85720" y="2714620"/>
            <a:ext cx="2016125" cy="649286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err="1">
                <a:latin typeface="Calibri" pitchFamily="34" charset="0"/>
              </a:rPr>
              <a:t>х</a:t>
            </a:r>
            <a:r>
              <a:rPr lang="ru-RU" sz="4800" b="1" dirty="0">
                <a:latin typeface="Calibri" pitchFamily="34" charset="0"/>
              </a:rPr>
              <a:t> + 34</a:t>
            </a:r>
          </a:p>
        </p:txBody>
      </p:sp>
      <p:sp>
        <p:nvSpPr>
          <p:cNvPr id="37902" name="WordArt 14"/>
          <p:cNvSpPr>
            <a:spLocks noChangeArrowheads="1" noChangeShapeType="1" noTextEdit="1"/>
          </p:cNvSpPr>
          <p:nvPr/>
        </p:nvSpPr>
        <p:spPr bwMode="auto">
          <a:xfrm>
            <a:off x="2428860" y="3000372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3214678" y="2786058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>
                <a:latin typeface="Calibri" pitchFamily="34" charset="0"/>
              </a:rPr>
              <a:t>83</a:t>
            </a:r>
          </a:p>
        </p:txBody>
      </p:sp>
      <p:sp>
        <p:nvSpPr>
          <p:cNvPr id="37904" name="WordArt 16"/>
          <p:cNvSpPr>
            <a:spLocks noChangeArrowheads="1" noChangeShapeType="1" noTextEdit="1"/>
          </p:cNvSpPr>
          <p:nvPr/>
        </p:nvSpPr>
        <p:spPr bwMode="auto">
          <a:xfrm>
            <a:off x="5500694" y="3143248"/>
            <a:ext cx="431800" cy="7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_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6215074" y="2786058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>
                <a:latin typeface="Calibri" pitchFamily="34" charset="0"/>
              </a:rPr>
              <a:t>12</a:t>
            </a: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285720" y="3571876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 smtClean="0">
                <a:latin typeface="Calibri" pitchFamily="34" charset="0"/>
              </a:rPr>
              <a:t>Х + 34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37908" name="WordArt 20"/>
          <p:cNvSpPr>
            <a:spLocks noChangeArrowheads="1" noChangeShapeType="1" noTextEdit="1"/>
          </p:cNvSpPr>
          <p:nvPr/>
        </p:nvSpPr>
        <p:spPr bwMode="auto">
          <a:xfrm>
            <a:off x="2357422" y="3786190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214678" y="3571876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>
                <a:latin typeface="Calibri" pitchFamily="34" charset="0"/>
              </a:rPr>
              <a:t>71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219073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ьная выноска 23"/>
          <p:cNvSpPr/>
          <p:nvPr/>
        </p:nvSpPr>
        <p:spPr>
          <a:xfrm>
            <a:off x="1714480" y="0"/>
            <a:ext cx="5786478" cy="642942"/>
          </a:xfrm>
          <a:prstGeom prst="wedgeEllipseCallout">
            <a:avLst>
              <a:gd name="adj1" fmla="val -64753"/>
              <a:gd name="adj2" fmla="val 158722"/>
            </a:avLst>
          </a:prstGeom>
          <a:solidFill>
            <a:srgbClr val="FFFF99">
              <a:alpha val="8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Решите уравнение</a:t>
            </a:r>
            <a:endParaRPr lang="ru-RU" sz="2800" b="1" dirty="0" smtClean="0">
              <a:latin typeface="Calibri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1643042" y="4357694"/>
            <a:ext cx="2714644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Х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 </a:t>
            </a:r>
            <a:r>
              <a:rPr lang="ru-RU" sz="4400" b="1" dirty="0" smtClean="0">
                <a:latin typeface="Calibri" pitchFamily="34" charset="0"/>
              </a:rPr>
              <a:t>71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-</a:t>
            </a:r>
            <a:r>
              <a:rPr lang="ru-RU" sz="4400" b="1" dirty="0" smtClean="0">
                <a:latin typeface="Calibri" pitchFamily="34" charset="0"/>
              </a:rPr>
              <a:t> 34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1785918" y="5072074"/>
            <a:ext cx="2016125" cy="64294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Calibri" pitchFamily="34" charset="0"/>
              </a:rPr>
              <a:t>Х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= </a:t>
            </a:r>
            <a:r>
              <a:rPr lang="ru-RU" sz="4400" b="1" dirty="0" smtClean="0">
                <a:latin typeface="Calibri" pitchFamily="34" charset="0"/>
              </a:rPr>
              <a:t>37</a:t>
            </a:r>
            <a:endParaRPr lang="ru-RU" sz="4400" b="1" dirty="0">
              <a:latin typeface="Calibri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5720" y="5857892"/>
            <a:ext cx="4214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Ответ:  37</a:t>
            </a:r>
            <a:endParaRPr lang="ru-RU" sz="48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0" name="Правильный пятиугольник 29"/>
          <p:cNvSpPr/>
          <p:nvPr/>
        </p:nvSpPr>
        <p:spPr>
          <a:xfrm>
            <a:off x="7858148" y="0"/>
            <a:ext cx="1285852" cy="914400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8016768" y="285728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 </a:t>
            </a:r>
            <a:r>
              <a:rPr lang="ru-RU" b="1" dirty="0" smtClean="0">
                <a:solidFill>
                  <a:srgbClr val="FF0000"/>
                </a:solidFill>
              </a:rPr>
              <a:t>СПОСОБ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 animBg="1"/>
      <p:bldP spid="37894" grpId="0" animBg="1"/>
      <p:bldP spid="37895" grpId="0" animBg="1"/>
      <p:bldP spid="37896" grpId="0" animBg="1"/>
      <p:bldP spid="37896" grpId="1" animBg="1"/>
      <p:bldP spid="37896" grpId="2" animBg="1"/>
      <p:bldP spid="37897" grpId="0" animBg="1"/>
      <p:bldP spid="37898" grpId="0" animBg="1"/>
      <p:bldP spid="37898" grpId="1" animBg="1"/>
      <p:bldP spid="37898" grpId="2" animBg="1"/>
      <p:bldP spid="37899" grpId="0" animBg="1"/>
      <p:bldP spid="37900" grpId="0" animBg="1"/>
      <p:bldP spid="37900" grpId="1" animBg="1"/>
      <p:bldP spid="37900" grpId="2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7" grpId="0" animBg="1"/>
      <p:bldP spid="37908" grpId="0" animBg="1"/>
      <p:bldP spid="37909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379</Words>
  <Application>Microsoft Office PowerPoint</Application>
  <PresentationFormat>Экран (4:3)</PresentationFormat>
  <Paragraphs>107</Paragraphs>
  <Slides>15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УРАВНЕНИЯ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96</cp:revision>
  <dcterms:created xsi:type="dcterms:W3CDTF">2011-09-26T15:33:16Z</dcterms:created>
  <dcterms:modified xsi:type="dcterms:W3CDTF">2011-10-17T14:12:48Z</dcterms:modified>
</cp:coreProperties>
</file>