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550" autoAdjust="0"/>
    <p:restoredTop sz="94660"/>
  </p:normalViewPr>
  <p:slideViewPr>
    <p:cSldViewPr>
      <p:cViewPr varScale="1">
        <p:scale>
          <a:sx n="107" d="100"/>
          <a:sy n="107" d="100"/>
        </p:scale>
        <p:origin x="-6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B26E6-41FE-40F0-ABA1-CA85A32BB4A7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EB73B-7832-45C7-9B22-1B65FA5FE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EB73B-7832-45C7-9B22-1B65FA5FEEA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EB73B-7832-45C7-9B22-1B65FA5FEEA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EB73B-7832-45C7-9B22-1B65FA5FEEA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EB73B-7832-45C7-9B22-1B65FA5FEEA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EB73B-7832-45C7-9B22-1B65FA5FEEA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EB73B-7832-45C7-9B22-1B65FA5FEEA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EB73B-7832-45C7-9B22-1B65FA5FEEA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EB73B-7832-45C7-9B22-1B65FA5FEEA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EB73B-7832-45C7-9B22-1B65FA5FEEA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EB73B-7832-45C7-9B22-1B65FA5FEEA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AE35-3549-4F8B-8153-DD728DCA5654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EDBB-0176-4589-8156-3014F5103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AE35-3549-4F8B-8153-DD728DCA5654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EDBB-0176-4589-8156-3014F5103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AE35-3549-4F8B-8153-DD728DCA5654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EDBB-0176-4589-8156-3014F5103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AE35-3549-4F8B-8153-DD728DCA5654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EDBB-0176-4589-8156-3014F5103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AE35-3549-4F8B-8153-DD728DCA5654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EDBB-0176-4589-8156-3014F5103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AE35-3549-4F8B-8153-DD728DCA5654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EDBB-0176-4589-8156-3014F5103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AE35-3549-4F8B-8153-DD728DCA5654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EDBB-0176-4589-8156-3014F5103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AE35-3549-4F8B-8153-DD728DCA5654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EDBB-0176-4589-8156-3014F5103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AE35-3549-4F8B-8153-DD728DCA5654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EDBB-0176-4589-8156-3014F5103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AE35-3549-4F8B-8153-DD728DCA5654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EDBB-0176-4589-8156-3014F5103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AE35-3549-4F8B-8153-DD728DCA5654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EDBB-0176-4589-8156-3014F5103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9AE35-3549-4F8B-8153-DD728DCA5654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EEDBB-0176-4589-8156-3014F5103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gif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gif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jpeg"/><Relationship Id="rId5" Type="http://schemas.openxmlformats.org/officeDocument/2006/relationships/image" Target="../media/image10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5.gif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gif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5.gif"/><Relationship Id="rId9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5.gif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Admin\Рабочий стол\малюнки\плоди\459_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30425"/>
            <a:ext cx="8715436" cy="1470025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  “ В світі рослин ”</a:t>
            </a:r>
            <a:endParaRPr lang="ru-RU" sz="72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Пейзажі\роса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642918"/>
            <a:ext cx="5486400" cy="57150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6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Фінал </a:t>
            </a:r>
            <a:endParaRPr lang="ru-RU" sz="6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1500174"/>
            <a:ext cx="8786874" cy="4672026"/>
          </a:xfrm>
        </p:spPr>
        <p:txBody>
          <a:bodyPr>
            <a:normAutofit fontScale="77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Протягом 1 хвилини скласти якомога більше слів із слова  </a:t>
            </a:r>
            <a:r>
              <a:rPr lang="uk-UA" sz="36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І К Т О Р І Я</a:t>
            </a:r>
          </a:p>
          <a:p>
            <a:endParaRPr lang="uk-UA" sz="3600" b="1" dirty="0" smtClean="0">
              <a:ln w="1905"/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sz="36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Вітя, Віктор, яр, рік, кіт, кріт, якір, торік, рот, кір, вір,</a:t>
            </a:r>
          </a:p>
          <a:p>
            <a:r>
              <a:rPr lang="uk-UA" sz="36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явір, тік, Кіра, Кіров (15).</a:t>
            </a:r>
            <a:endParaRPr lang="uk-UA" b="1" dirty="0" smtClean="0">
              <a:ln w="1905"/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uk-UA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uk-UA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uk-UA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uk-UA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uk-UA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uk-UA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Підсумок  гри.</a:t>
            </a:r>
          </a:p>
          <a:p>
            <a:pPr algn="ctr"/>
            <a:r>
              <a:rPr lang="uk-UA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48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Нагородження  переможців.</a:t>
            </a:r>
            <a:endParaRPr lang="ru-RU" sz="4800" b="1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малюнки\рухомі\Копия ЛИСТОПАД.gif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5"/>
            <a:ext cx="7743852" cy="1071569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Правила  гри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143116"/>
            <a:ext cx="9001156" cy="4357718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	</a:t>
            </a:r>
            <a:r>
              <a:rPr lang="uk-UA" sz="40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Для відповіді 1 гравець кожної </a:t>
            </a:r>
          </a:p>
          <a:p>
            <a:pPr algn="l"/>
            <a:r>
              <a:rPr lang="uk-UA" sz="40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команди  піднімає картку з </a:t>
            </a:r>
            <a:r>
              <a:rPr lang="uk-UA" sz="4000" b="1" i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відпові-дним</a:t>
            </a:r>
            <a:r>
              <a:rPr lang="uk-UA" sz="40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номером. Якщо відповідь </a:t>
            </a:r>
            <a:r>
              <a:rPr lang="uk-UA" sz="4000" b="1" i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пра-вильна</a:t>
            </a:r>
            <a:r>
              <a:rPr lang="uk-UA" sz="40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,він отримує фішку-листочок. Дві команди, які набрали  протягом гри найбільше листочків, виходять у фінал</a:t>
            </a:r>
            <a:r>
              <a:rPr lang="uk-UA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Admin\Рабочий стол\Пейзажі\кв п9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28694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Перший тур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uk-UA" sz="6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Казковий марафон</a:t>
            </a:r>
            <a:endParaRPr lang="ru-RU" sz="53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428736"/>
            <a:ext cx="88583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uk-UA" sz="2800" b="1" dirty="0" smtClean="0"/>
              <a:t>Що дід посадив, а витягнути  не зміг?</a:t>
            </a:r>
          </a:p>
          <a:p>
            <a:r>
              <a:rPr lang="uk-UA" sz="2800" b="1" dirty="0" smtClean="0">
                <a:solidFill>
                  <a:srgbClr val="002060"/>
                </a:solidFill>
              </a:rPr>
              <a:t>а) </a:t>
            </a:r>
            <a:r>
              <a:rPr lang="uk-UA" sz="2800" b="1" u="sng" dirty="0" smtClean="0">
                <a:solidFill>
                  <a:srgbClr val="002060"/>
                </a:solidFill>
              </a:rPr>
              <a:t>ріпку;</a:t>
            </a:r>
            <a:r>
              <a:rPr lang="uk-UA" sz="2800" b="1" dirty="0" smtClean="0">
                <a:solidFill>
                  <a:srgbClr val="002060"/>
                </a:solidFill>
              </a:rPr>
              <a:t>        б) моркву;  	) редиску;  	     г) буряк.</a:t>
            </a:r>
          </a:p>
          <a:p>
            <a:pPr>
              <a:buFont typeface="Arial" pitchFamily="34" charset="0"/>
              <a:buChar char="•"/>
            </a:pPr>
            <a:endParaRPr lang="uk-UA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uk-UA" sz="2800" b="1" dirty="0" smtClean="0"/>
              <a:t>З якої зернини народилася Дюймовочка?</a:t>
            </a:r>
          </a:p>
          <a:p>
            <a:r>
              <a:rPr lang="uk-UA" sz="2800" b="1" dirty="0" smtClean="0">
                <a:solidFill>
                  <a:srgbClr val="002060"/>
                </a:solidFill>
              </a:rPr>
              <a:t>а) із жита;	  б) з гречки;   в) з кукурудзи;	   г) </a:t>
            </a:r>
            <a:r>
              <a:rPr lang="uk-UA" sz="2800" b="1" u="sng" dirty="0" smtClean="0">
                <a:solidFill>
                  <a:srgbClr val="002060"/>
                </a:solidFill>
              </a:rPr>
              <a:t>з ячменю</a:t>
            </a:r>
            <a:r>
              <a:rPr lang="uk-UA" sz="2800" b="1" dirty="0" smtClean="0">
                <a:solidFill>
                  <a:srgbClr val="002060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uk-UA" sz="2400" b="1" dirty="0" smtClean="0">
                <a:solidFill>
                  <a:srgbClr val="C00000"/>
                </a:solidFill>
              </a:rPr>
              <a:t>	 </a:t>
            </a:r>
          </a:p>
          <a:p>
            <a:pPr>
              <a:buFont typeface="Arial" pitchFamily="34" charset="0"/>
              <a:buChar char="•"/>
            </a:pPr>
            <a:r>
              <a:rPr lang="uk-UA" sz="2800" b="1" dirty="0" smtClean="0"/>
              <a:t>Чим мачуха отруїла Білосніжку?</a:t>
            </a:r>
          </a:p>
          <a:p>
            <a:r>
              <a:rPr lang="uk-UA" sz="2800" b="1" dirty="0" smtClean="0">
                <a:solidFill>
                  <a:srgbClr val="002060"/>
                </a:solidFill>
              </a:rPr>
              <a:t>а) грушею;	   б) сливою;	в) вишнею;	      г) </a:t>
            </a:r>
            <a:r>
              <a:rPr lang="uk-UA" sz="2800" b="1" u="sng" dirty="0" smtClean="0">
                <a:solidFill>
                  <a:srgbClr val="002060"/>
                </a:solidFill>
              </a:rPr>
              <a:t>яблуком</a:t>
            </a:r>
            <a:r>
              <a:rPr lang="uk-UA" sz="2800" b="1" dirty="0" smtClean="0">
                <a:solidFill>
                  <a:srgbClr val="002060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uk-UA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uk-UA" sz="2800" b="1" dirty="0" smtClean="0"/>
              <a:t>Яке поле охороняли брати в казці </a:t>
            </a:r>
            <a:r>
              <a:rPr lang="uk-UA" sz="2800" b="1" dirty="0" err="1" smtClean="0"/>
              <a:t>“Горбоконик”</a:t>
            </a:r>
            <a:endParaRPr lang="uk-UA" sz="2800" b="1" dirty="0" smtClean="0"/>
          </a:p>
          <a:p>
            <a:r>
              <a:rPr lang="uk-UA" sz="2400" b="1" dirty="0" smtClean="0">
                <a:solidFill>
                  <a:srgbClr val="002060"/>
                </a:solidFill>
              </a:rPr>
              <a:t>а</a:t>
            </a:r>
            <a:r>
              <a:rPr lang="uk-UA" sz="2800" b="1" dirty="0" smtClean="0">
                <a:solidFill>
                  <a:srgbClr val="002060"/>
                </a:solidFill>
              </a:rPr>
              <a:t>) рисове;	   б) </a:t>
            </a:r>
            <a:r>
              <a:rPr lang="uk-UA" sz="2800" b="1" u="sng" dirty="0" smtClean="0">
                <a:solidFill>
                  <a:srgbClr val="002060"/>
                </a:solidFill>
              </a:rPr>
              <a:t>пшеничне</a:t>
            </a:r>
            <a:r>
              <a:rPr lang="uk-UA" sz="2800" b="1" dirty="0" smtClean="0">
                <a:solidFill>
                  <a:srgbClr val="002060"/>
                </a:solidFill>
              </a:rPr>
              <a:t>;      в) гречане;    г)конопляне</a:t>
            </a:r>
            <a:r>
              <a:rPr lang="uk-UA" sz="2800" dirty="0" smtClean="0">
                <a:solidFill>
                  <a:srgbClr val="002060"/>
                </a:solidFill>
              </a:rPr>
              <a:t>.	</a:t>
            </a:r>
            <a:r>
              <a:rPr lang="uk-UA" dirty="0" smtClean="0">
                <a:solidFill>
                  <a:srgbClr val="002060"/>
                </a:solidFill>
              </a:rPr>
              <a:t>	 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25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9" dur="25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" dur="250" autoRev="1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6" dur="250" autoRev="1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250" autoRev="1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50" autoRev="1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3" dur="250" autoRev="1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4" dur="250" autoRev="1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autoRev="1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1" dur="250" autoRev="1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2" dur="250" autoRev="1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Пейзажі\Копия 9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9001156" cy="5495948"/>
          </a:xfrm>
        </p:spPr>
        <p:txBody>
          <a:bodyPr>
            <a:noAutofit/>
          </a:bodyPr>
          <a:lstStyle/>
          <a:p>
            <a:pPr algn="l">
              <a:buFont typeface="Arial" pitchFamily="34" charset="0"/>
              <a:buChar char="•"/>
            </a:pPr>
            <a:r>
              <a:rPr lang="uk-UA" sz="2400" b="1" dirty="0" smtClean="0">
                <a:solidFill>
                  <a:srgbClr val="FF0000"/>
                </a:solidFill>
              </a:rPr>
              <a:t>Який  овоч  Фея  перетворила  на  карету  для Попелюшки?</a:t>
            </a:r>
          </a:p>
          <a:p>
            <a:pPr algn="l"/>
            <a:r>
              <a:rPr lang="uk-UA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	</a:t>
            </a: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</a:rPr>
              <a:t>а) кабачок;	  б) кавун;	  в) </a:t>
            </a:r>
            <a:r>
              <a:rPr lang="uk-UA" sz="2800" b="1" u="sng" dirty="0" smtClean="0">
                <a:solidFill>
                  <a:schemeClr val="tx2">
                    <a:lumMod val="75000"/>
                  </a:schemeClr>
                </a:solidFill>
              </a:rPr>
              <a:t>гарбуз;</a:t>
            </a: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</a:rPr>
              <a:t>	   г) перець.</a:t>
            </a:r>
            <a:endParaRPr lang="uk-UA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endParaRPr lang="uk-UA" sz="24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uk-UA" sz="2400" b="1" dirty="0" smtClean="0">
                <a:solidFill>
                  <a:srgbClr val="FF0000"/>
                </a:solidFill>
              </a:rPr>
              <a:t>Тридцять кущів якої рослини мала посадити Попелюшка? </a:t>
            </a:r>
          </a:p>
          <a:p>
            <a:pPr algn="l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</a:rPr>
              <a:t>а)ромашки;    б)айстри;	     в) </a:t>
            </a:r>
            <a:r>
              <a:rPr lang="uk-UA" sz="2800" b="1" u="sng" dirty="0" smtClean="0">
                <a:solidFill>
                  <a:schemeClr val="tx2">
                    <a:lumMod val="75000"/>
                  </a:schemeClr>
                </a:solidFill>
              </a:rPr>
              <a:t>троянди</a:t>
            </a: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</a:rPr>
              <a:t>;     г) півонії.</a:t>
            </a:r>
            <a:endParaRPr lang="uk-UA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endParaRPr lang="uk-UA" sz="24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uk-UA" sz="2400" b="1" dirty="0" smtClean="0">
                <a:solidFill>
                  <a:srgbClr val="FF0000"/>
                </a:solidFill>
              </a:rPr>
              <a:t>За якими  квітами послала мачуха нерідну дочку взимку до лісу?</a:t>
            </a:r>
          </a:p>
          <a:p>
            <a:pPr algn="l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</a:rPr>
              <a:t>а) конваліями;     б) </a:t>
            </a:r>
            <a:r>
              <a:rPr lang="uk-UA" sz="2800" b="1" u="sng" dirty="0" smtClean="0">
                <a:solidFill>
                  <a:schemeClr val="tx2">
                    <a:lumMod val="75000"/>
                  </a:schemeClr>
                </a:solidFill>
              </a:rPr>
              <a:t>підсніжниками;</a:t>
            </a: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</a:rPr>
              <a:t>       в) пролісками;   г) медунками.	</a:t>
            </a:r>
          </a:p>
          <a:p>
            <a:pPr algn="l"/>
            <a:endParaRPr lang="ru-RU" sz="24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uk-UA" sz="2400" b="1" dirty="0" smtClean="0">
                <a:solidFill>
                  <a:srgbClr val="FF0000"/>
                </a:solidFill>
              </a:rPr>
              <a:t>З  чого Еліза  з  казки “ Дикі лебеді ”  плела сорочки для братів</a:t>
            </a:r>
            <a:r>
              <a:rPr lang="uk-UA" sz="2400" b="1" dirty="0" smtClean="0">
                <a:solidFill>
                  <a:srgbClr val="FF0000"/>
                </a:solidFill>
              </a:rPr>
              <a:t>?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algn="l"/>
            <a:r>
              <a:rPr lang="uk-UA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uk-UA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</a:rPr>
              <a:t>а) із деревію;       б) з подорожника;       в) з </a:t>
            </a:r>
            <a:r>
              <a:rPr lang="uk-UA" sz="2800" b="1" dirty="0" err="1" smtClean="0">
                <a:solidFill>
                  <a:schemeClr val="tx2">
                    <a:lumMod val="75000"/>
                  </a:schemeClr>
                </a:solidFill>
              </a:rPr>
              <a:t>м”яти</a:t>
            </a: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</a:rPr>
              <a:t>;            г) </a:t>
            </a:r>
            <a:r>
              <a:rPr lang="uk-UA" sz="2800" b="1" u="sng" dirty="0" smtClean="0">
                <a:solidFill>
                  <a:schemeClr val="tx2">
                    <a:lumMod val="75000"/>
                  </a:schemeClr>
                </a:solidFill>
              </a:rPr>
              <a:t>з кропиви.</a:t>
            </a:r>
            <a:endParaRPr lang="ru-RU" sz="2800" b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1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9" dur="25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0" dur="25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250" autoRev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9" dur="250" autoRev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0" dur="250" autoRev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autoRev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Пейзажі\роса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142852"/>
            <a:ext cx="5486400" cy="1714512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27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Другий  тур</a:t>
            </a:r>
            <a:r>
              <a:rPr lang="uk-UA" sz="3100" dirty="0" smtClean="0">
                <a:ln/>
                <a:solidFill>
                  <a:schemeClr val="accent3"/>
                </a:solidFill>
              </a:rPr>
              <a:t/>
            </a:r>
            <a:br>
              <a:rPr lang="uk-UA" sz="3100" dirty="0" smtClean="0">
                <a:ln/>
                <a:solidFill>
                  <a:schemeClr val="accent3"/>
                </a:solidFill>
              </a:rPr>
            </a:br>
            <a:r>
              <a:rPr lang="uk-UA" sz="3100" dirty="0" smtClean="0">
                <a:ln/>
                <a:solidFill>
                  <a:schemeClr val="accent3"/>
                </a:solidFill>
              </a:rPr>
              <a:t> </a:t>
            </a:r>
            <a:r>
              <a:rPr lang="uk-UA" sz="5300" dirty="0" smtClean="0">
                <a:ln/>
                <a:solidFill>
                  <a:srgbClr val="00B050"/>
                </a:solidFill>
              </a:rPr>
              <a:t>Овочі</a:t>
            </a:r>
            <a:r>
              <a:rPr lang="uk-UA" sz="5300" dirty="0" smtClean="0">
                <a:ln/>
                <a:solidFill>
                  <a:schemeClr val="accent3"/>
                </a:solidFill>
              </a:rPr>
              <a:t>  </a:t>
            </a:r>
            <a:r>
              <a:rPr lang="uk-UA" sz="5300" dirty="0" smtClean="0">
                <a:ln/>
                <a:solidFill>
                  <a:srgbClr val="00B050"/>
                </a:solidFill>
              </a:rPr>
              <a:t>і  фрукти</a:t>
            </a:r>
            <a:br>
              <a:rPr lang="uk-UA" sz="5300" dirty="0" smtClean="0">
                <a:ln/>
                <a:solidFill>
                  <a:srgbClr val="00B050"/>
                </a:solidFill>
              </a:rPr>
            </a:br>
            <a:r>
              <a:rPr lang="uk-UA" sz="1200" dirty="0" smtClean="0">
                <a:ln/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uk-UA" sz="1200" dirty="0" smtClean="0">
                <a:ln/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3286124"/>
            <a:ext cx="9144000" cy="3571876"/>
          </a:xfrm>
        </p:spPr>
        <p:txBody>
          <a:bodyPr>
            <a:normAutofit fontScale="62500" lnSpcReduction="20000"/>
          </a:bodyPr>
          <a:lstStyle/>
          <a:p>
            <a:r>
              <a:rPr lang="uk-UA" sz="45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</a:t>
            </a:r>
            <a:r>
              <a:rPr lang="uk-UA" sz="2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		                2	                                 3	                                       4	                   5</a:t>
            </a:r>
          </a:p>
          <a:p>
            <a:pPr marL="514350" indent="-514350"/>
            <a:r>
              <a:rPr lang="uk-UA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uk-U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Який овоч в перекладі з перської означає  “ синій помідор “?     </a:t>
            </a:r>
            <a:endParaRPr lang="uk-UA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/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uk-UA" sz="2200" b="1" dirty="0" smtClean="0">
                <a:solidFill>
                  <a:srgbClr val="FF0000"/>
                </a:solidFill>
              </a:rPr>
              <a:t>Баклажан – 1</a:t>
            </a:r>
            <a:endParaRPr lang="uk-UA" b="1" dirty="0" smtClean="0">
              <a:solidFill>
                <a:srgbClr val="FF0000"/>
              </a:solidFill>
            </a:endParaRPr>
          </a:p>
          <a:p>
            <a:pPr marL="514350" indent="-514350"/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 Потрапивши до Франції, цей овоч дуже полюбився французам, які стали його називати  “ </a:t>
            </a:r>
            <a:r>
              <a:rPr lang="uk-UA" sz="2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яблу</a:t>
            </a:r>
            <a:r>
              <a:rPr lang="en-US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</a:p>
          <a:p>
            <a:pPr marL="514350" indent="-514350"/>
            <a:r>
              <a:rPr lang="en-US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uk-UA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ком  </a:t>
            </a:r>
            <a:r>
              <a:rPr lang="uk-UA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любові ”.</a:t>
            </a:r>
          </a:p>
          <a:p>
            <a:pPr marL="514350" indent="-514350"/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uk-UA" sz="2200" b="1" dirty="0" smtClean="0">
                <a:solidFill>
                  <a:srgbClr val="FF0000"/>
                </a:solidFill>
              </a:rPr>
              <a:t>Помідор – 2</a:t>
            </a:r>
            <a:endParaRPr lang="uk-UA" b="1" dirty="0" smtClean="0">
              <a:solidFill>
                <a:srgbClr val="FF0000"/>
              </a:solidFill>
            </a:endParaRPr>
          </a:p>
          <a:p>
            <a:pPr marL="514350" indent="-514350"/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uk-UA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Цей овоч люди їдять недозрілим.</a:t>
            </a:r>
          </a:p>
          <a:p>
            <a:pPr marL="514350" indent="-514350"/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uk-UA" sz="2200" b="1" dirty="0" smtClean="0">
                <a:solidFill>
                  <a:srgbClr val="FF0000"/>
                </a:solidFill>
              </a:rPr>
              <a:t>Огірок – 5</a:t>
            </a:r>
            <a:endParaRPr lang="uk-UA" b="1" dirty="0" smtClean="0">
              <a:solidFill>
                <a:srgbClr val="FF0000"/>
              </a:solidFill>
            </a:endParaRPr>
          </a:p>
          <a:p>
            <a:pPr marL="514350" indent="-514350"/>
            <a:r>
              <a:rPr lang="uk-UA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4.  На Русі цей овоч довго  не  сприймали  як   їстівний   і  називали  “ чортовим  яблуком ”.</a:t>
            </a:r>
          </a:p>
          <a:p>
            <a:pPr marL="514350" indent="-514350"/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uk-UA" sz="2200" b="1" dirty="0" smtClean="0">
                <a:solidFill>
                  <a:srgbClr val="FF0000"/>
                </a:solidFill>
              </a:rPr>
              <a:t>Картопля  - 3</a:t>
            </a:r>
            <a:endParaRPr lang="uk-UA" b="1" dirty="0" smtClean="0">
              <a:solidFill>
                <a:srgbClr val="FF0000"/>
              </a:solidFill>
            </a:endParaRPr>
          </a:p>
          <a:p>
            <a:pPr marL="514350" indent="-514350"/>
            <a:r>
              <a:rPr lang="uk-UA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5. Назва цього   </a:t>
            </a:r>
            <a:r>
              <a:rPr lang="uk-UA" sz="2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овоча</a:t>
            </a:r>
            <a:r>
              <a:rPr lang="uk-UA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прийшла  до нас від французів. На Русі подібний коренеплід , але іншого </a:t>
            </a:r>
          </a:p>
          <a:p>
            <a:pPr marL="514350" indent="-514350"/>
            <a:r>
              <a:rPr lang="en-US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uk-UA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кольору </a:t>
            </a:r>
            <a:r>
              <a:rPr lang="uk-UA" sz="2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 був улюбленою стравою. Їли цей овоч  із  квасом, і з олією, і просто так.</a:t>
            </a:r>
          </a:p>
          <a:p>
            <a:pPr marL="514350" indent="-514350"/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uk-UA" sz="2200" b="1" dirty="0" smtClean="0">
                <a:solidFill>
                  <a:srgbClr val="FF0000"/>
                </a:solidFill>
              </a:rPr>
              <a:t>Редька – 4</a:t>
            </a:r>
            <a:endParaRPr lang="uk-UA" b="1" dirty="0" smtClean="0">
              <a:solidFill>
                <a:srgbClr val="FF0000"/>
              </a:solidFill>
            </a:endParaRPr>
          </a:p>
          <a:p>
            <a:endParaRPr lang="uk-UA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2" descr="C:\Documents and Settings\Admin\Рабочий стол\малюнки\овочі\eggplant-trimmed-ste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357298"/>
            <a:ext cx="1759778" cy="1911372"/>
          </a:xfrm>
          <a:prstGeom prst="rect">
            <a:avLst/>
          </a:prstGeom>
          <a:noFill/>
        </p:spPr>
      </p:pic>
      <p:pic>
        <p:nvPicPr>
          <p:cNvPr id="10" name="Picture 3" descr="C:\Documents and Settings\Admin\Рабочий стол\малюнки\овочі\1193202680_i00964.gif"/>
          <p:cNvPicPr>
            <a:picLocks noChangeAspect="1" noChangeArrowheads="1"/>
          </p:cNvPicPr>
          <p:nvPr/>
        </p:nvPicPr>
        <p:blipFill>
          <a:blip r:embed="rId5"/>
          <a:srcRect l="5092" t="48598" r="18084" b="20703"/>
          <a:stretch>
            <a:fillRect/>
          </a:stretch>
        </p:blipFill>
        <p:spPr bwMode="auto">
          <a:xfrm rot="16200000">
            <a:off x="3643306" y="1500176"/>
            <a:ext cx="1928828" cy="1643073"/>
          </a:xfrm>
          <a:prstGeom prst="rect">
            <a:avLst/>
          </a:prstGeom>
          <a:noFill/>
        </p:spPr>
      </p:pic>
      <p:pic>
        <p:nvPicPr>
          <p:cNvPr id="13" name="Picture 5" descr="C:\Documents and Settings\Admin\Рабочий стол\малюнки\овочі\ogurec.jpg"/>
          <p:cNvPicPr>
            <a:picLocks noChangeAspect="1" noChangeArrowheads="1"/>
          </p:cNvPicPr>
          <p:nvPr/>
        </p:nvPicPr>
        <p:blipFill>
          <a:blip r:embed="rId6"/>
          <a:srcRect l="32553" t="32177" r="32291" b="16161"/>
          <a:stretch>
            <a:fillRect/>
          </a:stretch>
        </p:blipFill>
        <p:spPr bwMode="auto">
          <a:xfrm>
            <a:off x="7215206" y="1357298"/>
            <a:ext cx="1714512" cy="2000264"/>
          </a:xfrm>
          <a:prstGeom prst="rect">
            <a:avLst/>
          </a:prstGeom>
          <a:noFill/>
        </p:spPr>
      </p:pic>
      <p:pic>
        <p:nvPicPr>
          <p:cNvPr id="8194" name="Picture 2" descr="C:\Documents and Settings\Admin\Рабочий стол\малюнки\овочі\редьк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6" y="1357298"/>
            <a:ext cx="1714512" cy="1938344"/>
          </a:xfrm>
          <a:prstGeom prst="rect">
            <a:avLst/>
          </a:prstGeom>
          <a:noFill/>
        </p:spPr>
      </p:pic>
      <p:pic>
        <p:nvPicPr>
          <p:cNvPr id="15" name="Picture 5" descr="C:\Documents and Settings\Admin\Рабочий стол\малюнки\овочі\tomato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28794" y="1357298"/>
            <a:ext cx="1857388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Пейзажі\роса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3571876"/>
            <a:ext cx="9144000" cy="260032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</a:t>
            </a: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		2	        3  	         4	      5</a:t>
            </a:r>
          </a:p>
          <a:p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Я стверджую, що все це належить до городини.</a:t>
            </a:r>
          </a:p>
          <a:p>
            <a:r>
              <a:rPr lang="uk-UA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Підніміть картку, якщо це не так.</a:t>
            </a:r>
          </a:p>
          <a:p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так. Яблуко  - 2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4" name="Picture 4" descr="C:\Documents and Settings\Admin\Рабочий стол\малюнки\фрукти\idare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285860"/>
            <a:ext cx="1905000" cy="2009775"/>
          </a:xfrm>
          <a:prstGeom prst="rect">
            <a:avLst/>
          </a:prstGeom>
          <a:noFill/>
        </p:spPr>
      </p:pic>
      <p:pic>
        <p:nvPicPr>
          <p:cNvPr id="10245" name="Picture 5" descr="C:\Documents and Settings\Admin\Рабочий стол\малюнки\овочі\tomat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85860"/>
            <a:ext cx="1785950" cy="2000264"/>
          </a:xfrm>
          <a:prstGeom prst="rect">
            <a:avLst/>
          </a:prstGeom>
          <a:noFill/>
        </p:spPr>
      </p:pic>
      <p:pic>
        <p:nvPicPr>
          <p:cNvPr id="10246" name="Picture 6" descr="C:\Documents and Settings\Admin\Рабочий стол\малюнки\овочі\1112_xarni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800000">
            <a:off x="3714744" y="1285860"/>
            <a:ext cx="1857388" cy="2000264"/>
          </a:xfrm>
          <a:prstGeom prst="rect">
            <a:avLst/>
          </a:prstGeom>
          <a:noFill/>
        </p:spPr>
      </p:pic>
      <p:pic>
        <p:nvPicPr>
          <p:cNvPr id="10247" name="Picture 7" descr="C:\Documents and Settings\Admin\Рабочий стол\малюнки\овочі\317.jpg"/>
          <p:cNvPicPr>
            <a:picLocks noChangeAspect="1" noChangeArrowheads="1"/>
          </p:cNvPicPr>
          <p:nvPr/>
        </p:nvPicPr>
        <p:blipFill>
          <a:blip r:embed="rId7"/>
          <a:srcRect t="40984" r="32500" b="1639"/>
          <a:stretch>
            <a:fillRect/>
          </a:stretch>
        </p:blipFill>
        <p:spPr bwMode="auto">
          <a:xfrm>
            <a:off x="5500694" y="1285860"/>
            <a:ext cx="1928826" cy="2000264"/>
          </a:xfrm>
          <a:prstGeom prst="rect">
            <a:avLst/>
          </a:prstGeom>
          <a:noFill/>
        </p:spPr>
      </p:pic>
      <p:pic>
        <p:nvPicPr>
          <p:cNvPr id="16" name="Picture 5" descr="C:\Documents and Settings\Admin\Рабочий стол\малюнки\овочі\ogurec.jpg"/>
          <p:cNvPicPr>
            <a:picLocks noChangeAspect="1" noChangeArrowheads="1"/>
          </p:cNvPicPr>
          <p:nvPr/>
        </p:nvPicPr>
        <p:blipFill>
          <a:blip r:embed="rId8"/>
          <a:srcRect l="32553" t="32177" r="32291" b="16161"/>
          <a:stretch>
            <a:fillRect/>
          </a:stretch>
        </p:blipFill>
        <p:spPr bwMode="auto">
          <a:xfrm>
            <a:off x="7429488" y="1285860"/>
            <a:ext cx="1714512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Пейзажі\роса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214290"/>
            <a:ext cx="5486400" cy="1428760"/>
          </a:xfrm>
        </p:spPr>
        <p:txBody>
          <a:bodyPr>
            <a:noAutofit/>
          </a:bodyPr>
          <a:lstStyle/>
          <a:p>
            <a:pPr algn="ctr"/>
            <a:r>
              <a:rPr lang="uk-UA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Третій  тур</a:t>
            </a: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6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  зайве?</a:t>
            </a:r>
            <a:endParaRPr lang="ru-RU" sz="6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3643314"/>
            <a:ext cx="8643998" cy="3000396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</a:t>
            </a:r>
            <a:r>
              <a:rPr lang="uk-U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	      2	     3	    4	         5</a:t>
            </a:r>
          </a:p>
          <a:p>
            <a:r>
              <a:rPr lang="uk-UA" sz="3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 стверджую, що все це  кущі. Підніміть картку,  якщо це не так.</a:t>
            </a:r>
          </a:p>
          <a:p>
            <a:r>
              <a:rPr lang="uk-UA" sz="35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3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35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 так . Вишня  - 1</a:t>
            </a:r>
          </a:p>
          <a:p>
            <a:endParaRPr lang="uk-UA" sz="35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sz="35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218" name="Picture 2" descr="C:\Documents and Settings\Admin\Рабочий стол\малюнки\плоди\вишня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643050"/>
            <a:ext cx="1785950" cy="1714512"/>
          </a:xfrm>
          <a:prstGeom prst="rect">
            <a:avLst/>
          </a:prstGeom>
          <a:noFill/>
        </p:spPr>
      </p:pic>
      <p:pic>
        <p:nvPicPr>
          <p:cNvPr id="9219" name="Picture 3" descr="C:\Documents and Settings\Admin\Рабочий стол\малюнки\плоди\агрус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1643050"/>
            <a:ext cx="1357322" cy="1714512"/>
          </a:xfrm>
          <a:prstGeom prst="rect">
            <a:avLst/>
          </a:prstGeom>
          <a:noFill/>
        </p:spPr>
      </p:pic>
      <p:pic>
        <p:nvPicPr>
          <p:cNvPr id="9220" name="Picture 4" descr="C:\Documents and Settings\Admin\Рабочий стол\малюнки\ягоди\malina-vite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1643050"/>
            <a:ext cx="1357322" cy="1714512"/>
          </a:xfrm>
          <a:prstGeom prst="rect">
            <a:avLst/>
          </a:prstGeom>
          <a:noFill/>
        </p:spPr>
      </p:pic>
      <p:pic>
        <p:nvPicPr>
          <p:cNvPr id="9221" name="Picture 5" descr="C:\Documents and Settings\Admin\Рабочий стол\малюнки\ягоди\1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46" y="1643050"/>
            <a:ext cx="1714512" cy="1714512"/>
          </a:xfrm>
          <a:prstGeom prst="rect">
            <a:avLst/>
          </a:prstGeom>
          <a:noFill/>
        </p:spPr>
      </p:pic>
      <p:pic>
        <p:nvPicPr>
          <p:cNvPr id="9222" name="Picture 6" descr="C:\Documents and Settings\Admin\Рабочий стол\малюнки\ягоди\img_3382.jpg"/>
          <p:cNvPicPr>
            <a:picLocks noChangeAspect="1" noChangeArrowheads="1"/>
          </p:cNvPicPr>
          <p:nvPr/>
        </p:nvPicPr>
        <p:blipFill>
          <a:blip r:embed="rId8"/>
          <a:srcRect l="35295" t="33334" r="30882" b="17646"/>
          <a:stretch>
            <a:fillRect/>
          </a:stretch>
        </p:blipFill>
        <p:spPr bwMode="auto">
          <a:xfrm>
            <a:off x="4000496" y="1643050"/>
            <a:ext cx="1571636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1" name="Picture 7" descr="C:\Documents and Settings\Admin\Рабочий стол\малюнки\ягоди\millet_polished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1428736"/>
            <a:ext cx="1143000" cy="1143000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Пейзажі\рос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0"/>
            <a:ext cx="5486400" cy="1000108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4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Четвертий   тур</a:t>
            </a:r>
            <a:r>
              <a:rPr lang="uk-UA" sz="1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uk-UA" sz="1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uk-UA" sz="36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Світ  рослин</a:t>
            </a:r>
            <a:endParaRPr lang="ru-RU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3071810"/>
            <a:ext cx="9001156" cy="35719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04000" lvl="1" indent="-742950">
              <a:spcBef>
                <a:spcPts val="0"/>
              </a:spcBef>
            </a:pPr>
            <a:r>
              <a:rPr lang="en-US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</a:t>
            </a:r>
            <a:r>
              <a:rPr lang="uk-UA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1600" b="1" dirty="0" smtClean="0">
                <a:ln w="11430"/>
              </a:rPr>
              <a:t>1                                2	                       3	                         4	                           5</a:t>
            </a:r>
            <a:endParaRPr lang="uk-UA" sz="2400" b="1" dirty="0" smtClean="0">
              <a:ln w="11430"/>
            </a:endParaRPr>
          </a:p>
          <a:p>
            <a:pPr marL="468000" indent="-742950">
              <a:spcBef>
                <a:spcPts val="0"/>
              </a:spcBef>
            </a:pPr>
            <a:r>
              <a:rPr lang="uk-UA" sz="1700" b="1" dirty="0" smtClean="0">
                <a:ln w="11430"/>
              </a:rPr>
              <a:t>       </a:t>
            </a:r>
            <a:r>
              <a:rPr lang="uk-UA" b="1" dirty="0" smtClean="0">
                <a:ln w="11430"/>
              </a:rPr>
              <a:t>Ця рослина невибаглива. Стародавні греки називали  її  “ </a:t>
            </a:r>
            <a:r>
              <a:rPr lang="uk-UA" b="1" dirty="0" err="1" smtClean="0">
                <a:ln w="11430"/>
              </a:rPr>
              <a:t>петроселин</a:t>
            </a:r>
            <a:r>
              <a:rPr lang="uk-UA" b="1" dirty="0" smtClean="0">
                <a:ln w="11430"/>
              </a:rPr>
              <a:t> ”,що в перекладі  означає “ </a:t>
            </a:r>
            <a:r>
              <a:rPr lang="uk-UA" b="1" dirty="0" err="1" smtClean="0">
                <a:ln w="11430"/>
              </a:rPr>
              <a:t>кам”яна</a:t>
            </a:r>
            <a:r>
              <a:rPr lang="uk-UA" b="1" dirty="0" smtClean="0">
                <a:ln w="11430"/>
              </a:rPr>
              <a:t> </a:t>
            </a:r>
          </a:p>
          <a:p>
            <a:pPr marL="468000" indent="-742950">
              <a:spcBef>
                <a:spcPts val="0"/>
              </a:spcBef>
            </a:pPr>
            <a:r>
              <a:rPr lang="uk-UA" b="1" dirty="0" smtClean="0">
                <a:ln w="11430"/>
              </a:rPr>
              <a:t>селера ”.</a:t>
            </a:r>
          </a:p>
          <a:p>
            <a:pPr marL="468000" indent="-742950">
              <a:spcBef>
                <a:spcPts val="0"/>
              </a:spcBef>
            </a:pPr>
            <a:r>
              <a:rPr lang="uk-UA" b="1" dirty="0" smtClean="0">
                <a:ln w="11430"/>
                <a:solidFill>
                  <a:srgbClr val="FF0000"/>
                </a:solidFill>
              </a:rPr>
              <a:t>Петрушка – 1</a:t>
            </a:r>
          </a:p>
          <a:p>
            <a:pPr marL="468000" indent="-742950">
              <a:spcBef>
                <a:spcPts val="0"/>
              </a:spcBef>
            </a:pPr>
            <a:r>
              <a:rPr lang="uk-UA" b="1" dirty="0" smtClean="0">
                <a:ln w="11430"/>
              </a:rPr>
              <a:t>       У  давнину цього дерева не існувало зовсім. Його вивели люди шляхом схрещування  </a:t>
            </a:r>
            <a:r>
              <a:rPr lang="uk-UA" b="1" dirty="0" smtClean="0">
                <a:ln w="11430"/>
              </a:rPr>
              <a:t>аличі</a:t>
            </a:r>
            <a:r>
              <a:rPr lang="en-US" b="1" dirty="0" smtClean="0">
                <a:ln w="11430"/>
              </a:rPr>
              <a:t> </a:t>
            </a:r>
            <a:r>
              <a:rPr lang="uk-UA" b="1" dirty="0" smtClean="0">
                <a:ln w="11430"/>
              </a:rPr>
              <a:t> </a:t>
            </a:r>
            <a:r>
              <a:rPr lang="uk-UA" b="1" dirty="0" smtClean="0">
                <a:ln w="11430"/>
              </a:rPr>
              <a:t>та </a:t>
            </a:r>
            <a:r>
              <a:rPr lang="en-US" b="1" dirty="0" smtClean="0">
                <a:ln w="11430"/>
              </a:rPr>
              <a:t> </a:t>
            </a:r>
            <a:r>
              <a:rPr lang="uk-UA" b="1" dirty="0" smtClean="0">
                <a:ln w="11430"/>
              </a:rPr>
              <a:t>терену</a:t>
            </a:r>
            <a:r>
              <a:rPr lang="uk-UA" b="1" dirty="0" smtClean="0">
                <a:ln w="11430"/>
              </a:rPr>
              <a:t>.</a:t>
            </a:r>
          </a:p>
          <a:p>
            <a:pPr marL="468000" indent="-742950">
              <a:spcBef>
                <a:spcPts val="0"/>
              </a:spcBef>
            </a:pPr>
            <a:r>
              <a:rPr lang="uk-UA" b="1" dirty="0" smtClean="0">
                <a:ln w="11430"/>
                <a:solidFill>
                  <a:srgbClr val="FF0000"/>
                </a:solidFill>
              </a:rPr>
              <a:t>Слива </a:t>
            </a:r>
            <a:r>
              <a:rPr lang="uk-UA" b="1" dirty="0" smtClean="0">
                <a:ln w="11430"/>
                <a:solidFill>
                  <a:srgbClr val="FF0000"/>
                </a:solidFill>
              </a:rPr>
              <a:t>– 4.</a:t>
            </a:r>
          </a:p>
          <a:p>
            <a:pPr marL="468000" indent="-742950">
              <a:spcBef>
                <a:spcPts val="0"/>
              </a:spcBef>
            </a:pPr>
            <a:r>
              <a:rPr lang="en-US" b="1" dirty="0" smtClean="0">
                <a:ln w="11430"/>
              </a:rPr>
              <a:t>      </a:t>
            </a:r>
            <a:r>
              <a:rPr lang="uk-UA" b="1" dirty="0" smtClean="0">
                <a:ln w="11430"/>
              </a:rPr>
              <a:t>Червоношкірі </a:t>
            </a:r>
            <a:r>
              <a:rPr lang="uk-UA" b="1" dirty="0" smtClean="0">
                <a:ln w="11430"/>
              </a:rPr>
              <a:t>індіанці прозвали цю рослину </a:t>
            </a:r>
            <a:r>
              <a:rPr lang="uk-UA" b="1" dirty="0" err="1" smtClean="0">
                <a:ln w="11430"/>
              </a:rPr>
              <a:t>“слідом</a:t>
            </a:r>
            <a:r>
              <a:rPr lang="uk-UA" b="1" dirty="0" smtClean="0">
                <a:ln w="11430"/>
              </a:rPr>
              <a:t> білої </a:t>
            </a:r>
            <a:r>
              <a:rPr lang="uk-UA" b="1" dirty="0" err="1" smtClean="0">
                <a:ln w="11430"/>
              </a:rPr>
              <a:t>людини”</a:t>
            </a:r>
            <a:r>
              <a:rPr lang="uk-UA" b="1" dirty="0" smtClean="0">
                <a:ln w="11430"/>
              </a:rPr>
              <a:t>, бо липке насіння  цієї рослини  </a:t>
            </a:r>
            <a:r>
              <a:rPr lang="uk-UA" b="1" dirty="0" err="1" smtClean="0">
                <a:ln w="11430"/>
              </a:rPr>
              <a:t>прикле-</a:t>
            </a:r>
            <a:endParaRPr lang="uk-UA" b="1" dirty="0" smtClean="0">
              <a:ln w="11430"/>
            </a:endParaRPr>
          </a:p>
          <a:p>
            <a:pPr marL="468000" indent="-742950">
              <a:spcBef>
                <a:spcPts val="0"/>
              </a:spcBef>
            </a:pPr>
            <a:r>
              <a:rPr lang="uk-UA" b="1" dirty="0" err="1" smtClean="0">
                <a:ln w="11430"/>
              </a:rPr>
              <a:t>ювалося</a:t>
            </a:r>
            <a:r>
              <a:rPr lang="uk-UA" b="1" dirty="0" smtClean="0">
                <a:ln w="11430"/>
              </a:rPr>
              <a:t> до чобіт і таким чином розносилося.</a:t>
            </a:r>
          </a:p>
          <a:p>
            <a:pPr marL="468000" indent="-742950">
              <a:spcBef>
                <a:spcPts val="0"/>
              </a:spcBef>
            </a:pPr>
            <a:r>
              <a:rPr lang="uk-UA" b="1" dirty="0" smtClean="0">
                <a:ln w="11430"/>
                <a:solidFill>
                  <a:srgbClr val="FF0000"/>
                </a:solidFill>
              </a:rPr>
              <a:t>Подорожник – 2</a:t>
            </a:r>
          </a:p>
          <a:p>
            <a:pPr marL="468000" indent="-742950">
              <a:spcBef>
                <a:spcPts val="0"/>
              </a:spcBef>
            </a:pPr>
            <a:r>
              <a:rPr lang="uk-UA" b="1" dirty="0" smtClean="0">
                <a:ln w="11430"/>
              </a:rPr>
              <a:t>      Колосся цієї рослини схоже на житнє, але тільки </a:t>
            </a:r>
            <a:r>
              <a:rPr lang="uk-UA" b="1" dirty="0" err="1" smtClean="0">
                <a:ln w="11430"/>
              </a:rPr>
              <a:t>зовні.Розростається</a:t>
            </a:r>
            <a:r>
              <a:rPr lang="uk-UA" b="1" dirty="0" smtClean="0">
                <a:ln w="11430"/>
              </a:rPr>
              <a:t> вона  в усі боки кореневими пагонами . </a:t>
            </a:r>
          </a:p>
          <a:p>
            <a:pPr marL="468000" indent="-742950">
              <a:spcBef>
                <a:spcPts val="0"/>
              </a:spcBef>
            </a:pPr>
            <a:r>
              <a:rPr lang="uk-UA" b="1" dirty="0" smtClean="0">
                <a:ln w="11430"/>
              </a:rPr>
              <a:t>Вони наскрізь проколюють картоплину, моркву,буряк, що опиняються на шляху.</a:t>
            </a:r>
          </a:p>
          <a:p>
            <a:pPr marL="468000" indent="-742950">
              <a:spcBef>
                <a:spcPts val="0"/>
              </a:spcBef>
            </a:pPr>
            <a:r>
              <a:rPr lang="uk-UA" b="1" dirty="0" smtClean="0">
                <a:ln w="11430"/>
                <a:solidFill>
                  <a:srgbClr val="FF0000"/>
                </a:solidFill>
              </a:rPr>
              <a:t>Пирій – 3</a:t>
            </a:r>
          </a:p>
          <a:p>
            <a:pPr marL="468000" indent="-742950">
              <a:spcBef>
                <a:spcPts val="0"/>
              </a:spcBef>
            </a:pPr>
            <a:r>
              <a:rPr lang="uk-UA" b="1" dirty="0" smtClean="0">
                <a:ln w="11430"/>
              </a:rPr>
              <a:t>Просо прийшло до нас з глибокої давнини. Але його просто так не  їдять - з нього роблять крупу. Як </a:t>
            </a:r>
            <a:r>
              <a:rPr lang="uk-UA" b="1" dirty="0" smtClean="0">
                <a:ln w="11430"/>
              </a:rPr>
              <a:t>називається </a:t>
            </a:r>
            <a:r>
              <a:rPr lang="uk-UA" b="1" dirty="0" smtClean="0">
                <a:ln w="11430"/>
              </a:rPr>
              <a:t>ця крупа?</a:t>
            </a:r>
          </a:p>
          <a:p>
            <a:pPr marL="468000" indent="-742950">
              <a:spcBef>
                <a:spcPts val="0"/>
              </a:spcBef>
            </a:pPr>
            <a:r>
              <a:rPr lang="uk-UA" b="1" dirty="0" smtClean="0">
                <a:ln w="11430"/>
                <a:solidFill>
                  <a:srgbClr val="FF0000"/>
                </a:solidFill>
              </a:rPr>
              <a:t>Пшоно -5</a:t>
            </a:r>
          </a:p>
          <a:p>
            <a:pPr marL="468000" indent="-742950">
              <a:spcBef>
                <a:spcPts val="0"/>
              </a:spcBef>
            </a:pPr>
            <a:endParaRPr lang="uk-UA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742950" indent="-742950"/>
            <a:endParaRPr lang="uk-UA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742950" indent="-742950"/>
            <a:endParaRPr lang="uk-UA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742950" indent="-742950"/>
            <a:endParaRPr lang="uk-UA" sz="47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742950" indent="-742950"/>
            <a:endParaRPr lang="ru-RU" sz="4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6" name="Picture 2" descr="C:\Documents and Settings\Admin\Рабочий стол\малюнки\ягоди\прос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68" y="1000108"/>
            <a:ext cx="1643074" cy="2143140"/>
          </a:xfrm>
          <a:prstGeom prst="rect">
            <a:avLst/>
          </a:prstGeom>
          <a:noFill/>
        </p:spPr>
      </p:pic>
      <p:pic>
        <p:nvPicPr>
          <p:cNvPr id="11267" name="Picture 3" descr="C:\Documents and Settings\Admin\Рабочий стол\малюнки\ягоди\пирій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1000108"/>
            <a:ext cx="1928826" cy="2143140"/>
          </a:xfrm>
          <a:prstGeom prst="rect">
            <a:avLst/>
          </a:prstGeom>
          <a:noFill/>
        </p:spPr>
      </p:pic>
      <p:pic>
        <p:nvPicPr>
          <p:cNvPr id="11268" name="Picture 4" descr="C:\Documents and Settings\Admin\Рабочий стол\малюнки\ягоди\11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1000108"/>
            <a:ext cx="1428760" cy="2143140"/>
          </a:xfrm>
          <a:prstGeom prst="rect">
            <a:avLst/>
          </a:prstGeom>
          <a:noFill/>
        </p:spPr>
      </p:pic>
      <p:pic>
        <p:nvPicPr>
          <p:cNvPr id="11269" name="Picture 5" descr="C:\Documents and Settings\Admin\Рабочий стол\малюнки\ягоди\default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14480" y="1000108"/>
            <a:ext cx="1400175" cy="2143140"/>
          </a:xfrm>
          <a:prstGeom prst="rect">
            <a:avLst/>
          </a:prstGeom>
          <a:noFill/>
        </p:spPr>
      </p:pic>
      <p:pic>
        <p:nvPicPr>
          <p:cNvPr id="11270" name="Picture 6" descr="C:\Documents and Settings\Admin\Рабочий стол\малюнки\фрукти\sliva.jpg"/>
          <p:cNvPicPr>
            <a:picLocks noChangeAspect="1" noChangeArrowheads="1"/>
          </p:cNvPicPr>
          <p:nvPr/>
        </p:nvPicPr>
        <p:blipFill>
          <a:blip r:embed="rId9"/>
          <a:srcRect l="26829" r="4878" b="11764"/>
          <a:stretch>
            <a:fillRect/>
          </a:stretch>
        </p:blipFill>
        <p:spPr bwMode="auto">
          <a:xfrm>
            <a:off x="5072066" y="1000108"/>
            <a:ext cx="2071702" cy="2143140"/>
          </a:xfrm>
          <a:prstGeom prst="rect">
            <a:avLst/>
          </a:prstGeom>
          <a:noFill/>
        </p:spPr>
      </p:pic>
      <p:pic>
        <p:nvPicPr>
          <p:cNvPr id="11272" name="Picture 8" descr="C:\Documents and Settings\Admin\Рабочий стол\малюнки\ягоди\millet_polished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0" y="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8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" dur="250" autoRev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6" dur="250" autoRev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7" dur="250" autoRev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88" dur="250" autoRev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9" dur="250" autoRev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50" autoRev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250" autoRev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3" dur="250" autoRev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4" dur="250" autoRev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autoRev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3" dur="250" autoRev="1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14" dur="250" autoRev="1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5" dur="250" autoRev="1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50" autoRev="1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250" autoRev="1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19" dur="250" autoRev="1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0" dur="250" autoRev="1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50" autoRev="1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250" autoRev="1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43" dur="250" autoRev="1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4" dur="250" autoRev="1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250" autoRev="1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Пейзажі\роса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285728"/>
            <a:ext cx="5486400" cy="857256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П”ятий</a:t>
            </a:r>
            <a:r>
              <a:rPr lang="uk-UA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</a:t>
            </a:r>
            <a:br>
              <a:rPr lang="uk-UA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Ягоди  та  фрукти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2928934"/>
            <a:ext cx="9144000" cy="3714776"/>
          </a:xfrm>
        </p:spPr>
        <p:txBody>
          <a:bodyPr>
            <a:noAutofit/>
          </a:bodyPr>
          <a:lstStyle/>
          <a:p>
            <a:r>
              <a:rPr lang="en-US" sz="1600" b="1" dirty="0" smtClean="0"/>
              <a:t>                  1                              2                                     3                                   4                                       5</a:t>
            </a:r>
          </a:p>
          <a:p>
            <a:r>
              <a:rPr lang="en-US" sz="1600" b="1" dirty="0" smtClean="0"/>
              <a:t>      </a:t>
            </a:r>
            <a:r>
              <a:rPr lang="uk-UA" sz="1600" b="1" dirty="0" smtClean="0"/>
              <a:t>Давні </a:t>
            </a:r>
            <a:r>
              <a:rPr lang="uk-UA" sz="1600" b="1" dirty="0" smtClean="0"/>
              <a:t>римляни називали цей фрукт вірменським яблуком. Наукова назва цього плода означає </a:t>
            </a:r>
            <a:r>
              <a:rPr lang="uk-UA" sz="1600" b="1" dirty="0" err="1" smtClean="0"/>
              <a:t>“скоростиглий”</a:t>
            </a:r>
            <a:r>
              <a:rPr lang="uk-UA" sz="1600" b="1" dirty="0" smtClean="0"/>
              <a:t>,тому що він визріває набагато  раніше  від інших фруктів.</a:t>
            </a:r>
          </a:p>
          <a:p>
            <a:r>
              <a:rPr lang="uk-UA" sz="1600" b="1" dirty="0" smtClean="0">
                <a:solidFill>
                  <a:srgbClr val="FF0000"/>
                </a:solidFill>
              </a:rPr>
              <a:t>Абрикос -3</a:t>
            </a:r>
          </a:p>
          <a:p>
            <a:r>
              <a:rPr lang="uk-UA" sz="1600" b="1" dirty="0" smtClean="0"/>
              <a:t>У перекладі з латинської означає </a:t>
            </a:r>
            <a:r>
              <a:rPr lang="uk-UA" sz="1600" b="1" dirty="0" err="1" smtClean="0"/>
              <a:t>“ведмежа</a:t>
            </a:r>
            <a:r>
              <a:rPr lang="uk-UA" sz="1600" b="1" dirty="0" smtClean="0"/>
              <a:t> </a:t>
            </a:r>
            <a:r>
              <a:rPr lang="uk-UA" sz="1600" b="1" dirty="0" err="1" smtClean="0"/>
              <a:t>гора”</a:t>
            </a:r>
            <a:r>
              <a:rPr lang="uk-UA" sz="1600" b="1" dirty="0" smtClean="0"/>
              <a:t>.  А як українською ми називаємо довгасті  червоні ягоди,які ростуть  на жахливо колючому чагарнику?</a:t>
            </a:r>
          </a:p>
          <a:p>
            <a:r>
              <a:rPr lang="uk-UA" sz="1600" b="1" dirty="0" smtClean="0">
                <a:solidFill>
                  <a:srgbClr val="FF0000"/>
                </a:solidFill>
              </a:rPr>
              <a:t>Барбарис -4</a:t>
            </a:r>
          </a:p>
          <a:p>
            <a:r>
              <a:rPr lang="en-US" sz="1600" b="1" dirty="0" smtClean="0"/>
              <a:t>   </a:t>
            </a:r>
            <a:r>
              <a:rPr lang="uk-UA" sz="1600" b="1" dirty="0" smtClean="0"/>
              <a:t>Ягода </a:t>
            </a:r>
            <a:r>
              <a:rPr lang="uk-UA" sz="1600" b="1" dirty="0" smtClean="0"/>
              <a:t>– символ України.</a:t>
            </a:r>
          </a:p>
          <a:p>
            <a:r>
              <a:rPr lang="uk-UA" sz="1600" b="1" dirty="0" smtClean="0">
                <a:solidFill>
                  <a:srgbClr val="FF0000"/>
                </a:solidFill>
              </a:rPr>
              <a:t>Калина -1</a:t>
            </a:r>
          </a:p>
          <a:p>
            <a:r>
              <a:rPr lang="uk-UA" sz="1600" b="1" dirty="0" smtClean="0"/>
              <a:t>Ця ягода – близький родич малини, тільки колір її чорний, а кущ,на якому вона росте – колючий.</a:t>
            </a:r>
          </a:p>
          <a:p>
            <a:r>
              <a:rPr lang="uk-UA" sz="1600" b="1" dirty="0" smtClean="0">
                <a:solidFill>
                  <a:srgbClr val="FF0000"/>
                </a:solidFill>
              </a:rPr>
              <a:t>Ожина – 5</a:t>
            </a:r>
          </a:p>
          <a:p>
            <a:r>
              <a:rPr lang="uk-UA" sz="1600" b="1" dirty="0" smtClean="0"/>
              <a:t>Це болотна ягода . Її люблять  журавлі та інші болотні птахи.</a:t>
            </a:r>
          </a:p>
          <a:p>
            <a:r>
              <a:rPr lang="uk-UA" sz="1600" b="1" dirty="0" smtClean="0">
                <a:solidFill>
                  <a:srgbClr val="FF0000"/>
                </a:solidFill>
              </a:rPr>
              <a:t>Журавлина - 2</a:t>
            </a:r>
            <a:endParaRPr lang="ru-RU" sz="1600" b="1" dirty="0">
              <a:solidFill>
                <a:srgbClr val="FF0000"/>
              </a:solidFill>
            </a:endParaRPr>
          </a:p>
        </p:txBody>
      </p:sp>
      <p:pic>
        <p:nvPicPr>
          <p:cNvPr id="12292" name="Picture 4" descr="C:\Documents and Settings\Admin\Рабочий стол\малюнки\ягоди\жур.jpe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/>
          <a:srcRect t="28605" r="54543" b="221"/>
          <a:stretch>
            <a:fillRect/>
          </a:stretch>
        </p:blipFill>
        <p:spPr bwMode="auto">
          <a:xfrm>
            <a:off x="1785918" y="1071546"/>
            <a:ext cx="1454806" cy="178595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малюнки\ягоди\калин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071546"/>
            <a:ext cx="1295400" cy="1792510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малюнки\ягоди\pic.jpg"/>
          <p:cNvPicPr>
            <a:picLocks noChangeAspect="1" noChangeArrowheads="1"/>
          </p:cNvPicPr>
          <p:nvPr/>
        </p:nvPicPr>
        <p:blipFill>
          <a:blip r:embed="rId6"/>
          <a:srcRect l="2521" t="11610" r="42016"/>
          <a:stretch>
            <a:fillRect/>
          </a:stretch>
        </p:blipFill>
        <p:spPr bwMode="auto">
          <a:xfrm>
            <a:off x="7143768" y="1071546"/>
            <a:ext cx="1571636" cy="1785950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малюнки\ягоди\барбарис.jpeg"/>
          <p:cNvPicPr>
            <a:picLocks noChangeAspect="1" noChangeArrowheads="1"/>
          </p:cNvPicPr>
          <p:nvPr/>
        </p:nvPicPr>
        <p:blipFill>
          <a:blip r:embed="rId7"/>
          <a:srcRect l="20326" r="6503"/>
          <a:stretch>
            <a:fillRect/>
          </a:stretch>
        </p:blipFill>
        <p:spPr bwMode="auto">
          <a:xfrm>
            <a:off x="5143504" y="1071546"/>
            <a:ext cx="1714512" cy="1785950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малюнки\фрукти\абрикос.jpg"/>
          <p:cNvPicPr>
            <a:picLocks noChangeAspect="1" noChangeArrowheads="1"/>
          </p:cNvPicPr>
          <p:nvPr/>
        </p:nvPicPr>
        <p:blipFill>
          <a:blip r:embed="rId8"/>
          <a:srcRect l="5000" r="8750"/>
          <a:stretch>
            <a:fillRect/>
          </a:stretch>
        </p:blipFill>
        <p:spPr bwMode="auto">
          <a:xfrm>
            <a:off x="3428992" y="1071546"/>
            <a:ext cx="1544478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50" autoRev="1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3" dur="250" autoRev="1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6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3" dur="25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4" dur="25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25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1" dur="250" autoRev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2" dur="250" autoRev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3" dur="250" autoRev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250" autoRev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250" autoRev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9" dur="250" autoRev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0" dur="250" autoRev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250" autoRev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250" autoRev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17" dur="250" autoRev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250" autoRev="1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5" dur="250" autoRev="1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6" dur="250" autoRev="1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250" autoRev="1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533</TotalTime>
  <Words>225</Words>
  <Application>Microsoft Office PowerPoint</Application>
  <PresentationFormat>Экран (4:3)</PresentationFormat>
  <Paragraphs>102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Гра  “ В світі рослин ”</vt:lpstr>
      <vt:lpstr>Правила  гри</vt:lpstr>
      <vt:lpstr>Перший тур Казковий марафон</vt:lpstr>
      <vt:lpstr>Слайд 4</vt:lpstr>
      <vt:lpstr>Другий  тур  Овочі  і  фрукти  </vt:lpstr>
      <vt:lpstr>Слайд 6</vt:lpstr>
      <vt:lpstr>Третій  тур Що  зайве?</vt:lpstr>
      <vt:lpstr>Четвертий   тур Світ  рослин</vt:lpstr>
      <vt:lpstr>П”ятий тур Ягоди  та  фрукти</vt:lpstr>
      <vt:lpstr>Фінал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 “В світі рослин”</dc:title>
  <dc:creator>Надя</dc:creator>
  <cp:lastModifiedBy>Надя</cp:lastModifiedBy>
  <cp:revision>54</cp:revision>
  <dcterms:created xsi:type="dcterms:W3CDTF">2010-01-26T12:47:24Z</dcterms:created>
  <dcterms:modified xsi:type="dcterms:W3CDTF">2010-01-27T11:58:57Z</dcterms:modified>
</cp:coreProperties>
</file>