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4" r:id="rId19"/>
    <p:sldId id="308" r:id="rId20"/>
    <p:sldId id="276" r:id="rId21"/>
    <p:sldId id="277" r:id="rId22"/>
    <p:sldId id="278" r:id="rId23"/>
    <p:sldId id="275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306" r:id="rId37"/>
    <p:sldId id="290" r:id="rId38"/>
    <p:sldId id="291" r:id="rId39"/>
    <p:sldId id="293" r:id="rId40"/>
    <p:sldId id="294" r:id="rId41"/>
    <p:sldId id="300" r:id="rId42"/>
    <p:sldId id="295" r:id="rId43"/>
    <p:sldId id="296" r:id="rId44"/>
    <p:sldId id="297" r:id="rId45"/>
    <p:sldId id="298" r:id="rId46"/>
    <p:sldId id="299" r:id="rId47"/>
    <p:sldId id="301" r:id="rId48"/>
    <p:sldId id="302" r:id="rId49"/>
    <p:sldId id="303" r:id="rId50"/>
    <p:sldId id="305" r:id="rId51"/>
    <p:sldId id="304" r:id="rId5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30" autoAdjust="0"/>
  </p:normalViewPr>
  <p:slideViewPr>
    <p:cSldViewPr>
      <p:cViewPr>
        <p:scale>
          <a:sx n="60" d="100"/>
          <a:sy n="60" d="100"/>
        </p:scale>
        <p:origin x="-2454" y="-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84;&#1086;&#1103;%20&#1084;&#1091;&#1079;&#1099;&#1082;&#1072;\&#1084;&#1086;&#1103;%20&#1084;&#1091;&#1079;&#1110;&#1082;&#1072;\12.mp3" TargetMode="External"/><Relationship Id="rId5" Type="http://schemas.openxmlformats.org/officeDocument/2006/relationships/hyperlink" Target="http://www.uroki.net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84;&#1086;&#1103;%20&#1084;&#1091;&#1079;&#1099;&#1082;&#1072;\&#1084;&#1086;&#1103;%20&#1084;&#1091;&#1079;&#1110;&#1082;&#1072;\12.mp3" TargetMode="Externa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84;&#1086;&#1103;%20&#1084;&#1091;&#1079;&#1099;&#1082;&#1072;\&#1084;&#1086;&#1103;%20&#1084;&#1091;&#1079;&#1110;&#1082;&#1072;\12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84;&#1086;&#1103;%20&#1084;&#1091;&#1079;&#1099;&#1082;&#1072;\&#1087;&#1077;&#1089;&#1077;&#1085;&#1082;&#1080;\Final_(iz_filma_Usatyi_njan).mp3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84;&#1086;&#1103;%20&#1084;&#1091;&#1079;&#1099;&#1082;&#1072;\&#1084;&#1086;&#1103;%20&#1084;&#1091;&#1079;&#1110;&#1082;&#1072;\12.mp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84;&#1086;&#1103;%20&#1084;&#1091;&#1079;&#1099;&#1082;&#1072;\&#1084;&#1086;&#1103;%20&#1084;&#1091;&#1079;&#1110;&#1082;&#1072;\12.mp3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84;&#1086;&#1103;%20&#1084;&#1091;&#1079;&#1099;&#1082;&#1072;\&#1084;&#1086;&#1103;%20&#1084;&#1091;&#1079;&#1110;&#1082;&#1072;\12.mp3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84;&#1086;&#1103;%20&#1084;&#1091;&#1079;&#1099;&#1082;&#1072;\&#1084;&#1086;&#1103;%20&#1084;&#1091;&#1079;&#1110;&#1082;&#1072;\12.mp3" TargetMode="Externa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84;&#1086;&#1103;%20&#1084;&#1091;&#1079;&#1099;&#1082;&#1072;\&#1087;&#1077;&#1089;&#1077;&#1085;&#1082;&#1080;\Final_(iz_filma_Usatyi_njan).mp3" TargetMode="Externa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84;&#1086;&#1103;%20&#1084;&#1091;&#1079;&#1099;&#1082;&#1072;\&#1084;&#1086;&#1103;%20&#1084;&#1091;&#1079;&#1110;&#1082;&#1072;\12.mp3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84;&#1086;&#1103;%20&#1084;&#1091;&#1079;&#1099;&#1082;&#1072;\&#1084;&#1086;&#1103;%20&#1084;&#1091;&#1079;&#1110;&#1082;&#1072;\12.mp3" TargetMode="Externa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84;&#1086;&#1103;%20&#1084;&#1091;&#1079;&#1099;&#1082;&#1072;\&#1084;&#1086;&#1103;%20&#1084;&#1091;&#1079;&#1110;&#1082;&#1072;\12.mp3" TargetMode="External"/><Relationship Id="rId5" Type="http://schemas.openxmlformats.org/officeDocument/2006/relationships/hyperlink" Target="http://www.uroki.net/" TargetMode="Externa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84;&#1086;&#1103;%20&#1084;&#1091;&#1079;&#1099;&#1082;&#1072;\&#1084;&#1086;&#1103;%20&#1084;&#1091;&#1079;&#1110;&#1082;&#1072;\12.mp3" TargetMode="Externa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r>
              <a:rPr lang="ru-RU" sz="8800" dirty="0" smtClean="0">
                <a:solidFill>
                  <a:srgbClr val="FFC000"/>
                </a:solidFill>
              </a:rPr>
              <a:t>Путешествие в страну МОРФОЛОГИЮ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4400" y="63246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Скачано с сайта </a:t>
            </a:r>
            <a:r>
              <a:rPr lang="en-US" dirty="0" smtClean="0">
                <a:hlinkClick r:id="rId5"/>
              </a:rPr>
              <a:t>www.uroki.net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C00000"/>
                </a:solidFill>
              </a:rPr>
              <a:t>Проверь себя :</a:t>
            </a:r>
            <a:br>
              <a:rPr lang="ru-RU" sz="5400" i="1" dirty="0" smtClean="0">
                <a:solidFill>
                  <a:srgbClr val="C00000"/>
                </a:solidFill>
              </a:rPr>
            </a:br>
            <a:r>
              <a:rPr lang="ru-RU" sz="5400" i="1" dirty="0" smtClean="0">
                <a:solidFill>
                  <a:srgbClr val="FF9900"/>
                </a:solidFill>
              </a:rPr>
              <a:t>Лес –Что?,  смысле –В чём?, свист – Что?, синиц- Кого?, клацанье – Что? Дроздов –Кого?, переклики –Что?, сорок- Кого?</a:t>
            </a:r>
            <a:endParaRPr lang="ru-RU" sz="54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2010-01 (янв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113" y="-447675"/>
            <a:ext cx="10182226" cy="7753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Имя прилагательное – </a:t>
            </a:r>
            <a:r>
              <a:rPr lang="ru-RU" sz="6000" dirty="0" smtClean="0">
                <a:solidFill>
                  <a:srgbClr val="FF9900"/>
                </a:solidFill>
              </a:rPr>
              <a:t>часть речи, которая обозначает признак предмета и отвечает на вопросы Какой? Какая? Какое? Какие?</a:t>
            </a:r>
            <a:endParaRPr lang="ru-RU" sz="66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6858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9900"/>
                </a:solidFill>
              </a:rPr>
              <a:t>В (дальней) походе,</a:t>
            </a:r>
            <a:br>
              <a:rPr lang="ru-RU" sz="6000" i="1" dirty="0" smtClean="0">
                <a:solidFill>
                  <a:srgbClr val="FF9900"/>
                </a:solidFill>
              </a:rPr>
            </a:br>
            <a:r>
              <a:rPr lang="ru-RU" sz="6000" i="1" dirty="0" smtClean="0">
                <a:solidFill>
                  <a:srgbClr val="FF9900"/>
                </a:solidFill>
              </a:rPr>
              <a:t>с (неожиданная) радостью,</a:t>
            </a:r>
            <a:br>
              <a:rPr lang="ru-RU" sz="6000" i="1" dirty="0" smtClean="0">
                <a:solidFill>
                  <a:srgbClr val="FF9900"/>
                </a:solidFill>
              </a:rPr>
            </a:br>
            <a:r>
              <a:rPr lang="ru-RU" sz="6000" i="1" dirty="0" smtClean="0">
                <a:solidFill>
                  <a:srgbClr val="FF9900"/>
                </a:solidFill>
              </a:rPr>
              <a:t>на (розоватые) облаках, к (раскидистая) ели, на (могучий)дубе.</a:t>
            </a:r>
            <a:endParaRPr lang="ru-RU" sz="6000" dirty="0">
              <a:solidFill>
                <a:srgbClr val="FF9900"/>
              </a:solidFill>
            </a:endParaRPr>
          </a:p>
        </p:txBody>
      </p:sp>
      <p:pic>
        <p:nvPicPr>
          <p:cNvPr id="3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0" y="6172200"/>
            <a:ext cx="304800" cy="3048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6858000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C00000"/>
                </a:solidFill>
              </a:rPr>
              <a:t>Проверь себя:</a:t>
            </a:r>
            <a:r>
              <a:rPr lang="ru-RU" sz="6000" i="1" dirty="0" smtClean="0">
                <a:solidFill>
                  <a:srgbClr val="C00000"/>
                </a:solidFill>
              </a:rPr>
              <a:t/>
            </a:r>
            <a:br>
              <a:rPr lang="ru-RU" sz="6000" i="1" dirty="0" smtClean="0">
                <a:solidFill>
                  <a:srgbClr val="C00000"/>
                </a:solidFill>
              </a:rPr>
            </a:br>
            <a:r>
              <a:rPr lang="ru-RU" sz="5400" i="1" dirty="0" smtClean="0">
                <a:solidFill>
                  <a:srgbClr val="FF9900"/>
                </a:solidFill>
              </a:rPr>
              <a:t>В </a:t>
            </a:r>
            <a:r>
              <a:rPr lang="ru-RU" sz="5400" i="1" dirty="0" smtClean="0">
                <a:solidFill>
                  <a:srgbClr val="C00000"/>
                </a:solidFill>
              </a:rPr>
              <a:t>дальнем</a:t>
            </a:r>
            <a:r>
              <a:rPr lang="ru-RU" sz="5400" i="1" dirty="0" smtClean="0">
                <a:solidFill>
                  <a:srgbClr val="FF9900"/>
                </a:solidFill>
              </a:rPr>
              <a:t> походе,</a:t>
            </a:r>
            <a:br>
              <a:rPr lang="ru-RU" sz="5400" i="1" dirty="0" smtClean="0">
                <a:solidFill>
                  <a:srgbClr val="FF9900"/>
                </a:solidFill>
              </a:rPr>
            </a:br>
            <a:r>
              <a:rPr lang="ru-RU" sz="5400" i="1" dirty="0" smtClean="0">
                <a:solidFill>
                  <a:srgbClr val="FF9900"/>
                </a:solidFill>
              </a:rPr>
              <a:t>с </a:t>
            </a:r>
            <a:r>
              <a:rPr lang="ru-RU" sz="5400" i="1" dirty="0" smtClean="0">
                <a:solidFill>
                  <a:srgbClr val="C00000"/>
                </a:solidFill>
              </a:rPr>
              <a:t>неожиданной</a:t>
            </a:r>
            <a:r>
              <a:rPr lang="ru-RU" sz="5400" i="1" dirty="0" smtClean="0">
                <a:solidFill>
                  <a:srgbClr val="FF9900"/>
                </a:solidFill>
              </a:rPr>
              <a:t> радостью,</a:t>
            </a:r>
            <a:br>
              <a:rPr lang="ru-RU" sz="5400" i="1" dirty="0" smtClean="0">
                <a:solidFill>
                  <a:srgbClr val="FF9900"/>
                </a:solidFill>
              </a:rPr>
            </a:br>
            <a:r>
              <a:rPr lang="ru-RU" sz="5400" i="1" dirty="0" smtClean="0">
                <a:solidFill>
                  <a:srgbClr val="FF9900"/>
                </a:solidFill>
              </a:rPr>
              <a:t>на </a:t>
            </a:r>
            <a:r>
              <a:rPr lang="ru-RU" sz="5400" i="1" dirty="0" smtClean="0">
                <a:solidFill>
                  <a:srgbClr val="C00000"/>
                </a:solidFill>
              </a:rPr>
              <a:t>розоватых</a:t>
            </a:r>
            <a:r>
              <a:rPr lang="ru-RU" sz="5400" i="1" dirty="0" smtClean="0">
                <a:solidFill>
                  <a:srgbClr val="FF9900"/>
                </a:solidFill>
              </a:rPr>
              <a:t> облаках, </a:t>
            </a:r>
            <a:br>
              <a:rPr lang="ru-RU" sz="5400" i="1" dirty="0" smtClean="0">
                <a:solidFill>
                  <a:srgbClr val="FF9900"/>
                </a:solidFill>
              </a:rPr>
            </a:br>
            <a:r>
              <a:rPr lang="ru-RU" sz="5400" i="1" dirty="0" smtClean="0">
                <a:solidFill>
                  <a:srgbClr val="FF9900"/>
                </a:solidFill>
              </a:rPr>
              <a:t>к </a:t>
            </a:r>
            <a:r>
              <a:rPr lang="ru-RU" sz="5400" i="1" dirty="0" smtClean="0">
                <a:solidFill>
                  <a:srgbClr val="C00000"/>
                </a:solidFill>
              </a:rPr>
              <a:t>раскидистой</a:t>
            </a:r>
            <a:r>
              <a:rPr lang="ru-RU" sz="5400" i="1" dirty="0" smtClean="0">
                <a:solidFill>
                  <a:srgbClr val="FF9900"/>
                </a:solidFill>
              </a:rPr>
              <a:t> ели, </a:t>
            </a:r>
            <a:br>
              <a:rPr lang="ru-RU" sz="5400" i="1" dirty="0" smtClean="0">
                <a:solidFill>
                  <a:srgbClr val="FF9900"/>
                </a:solidFill>
              </a:rPr>
            </a:br>
            <a:r>
              <a:rPr lang="ru-RU" sz="5400" i="1" dirty="0" smtClean="0">
                <a:solidFill>
                  <a:srgbClr val="FF9900"/>
                </a:solidFill>
              </a:rPr>
              <a:t>на </a:t>
            </a:r>
            <a:r>
              <a:rPr lang="ru-RU" sz="5400" i="1" dirty="0" smtClean="0">
                <a:solidFill>
                  <a:srgbClr val="C00000"/>
                </a:solidFill>
              </a:rPr>
              <a:t>могучем</a:t>
            </a:r>
            <a:r>
              <a:rPr lang="ru-RU" sz="5400" i="1" dirty="0" smtClean="0">
                <a:solidFill>
                  <a:srgbClr val="FF9900"/>
                </a:solidFill>
              </a:rPr>
              <a:t> дубе.</a:t>
            </a:r>
            <a:endParaRPr lang="ru-RU" sz="6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2010-01 (янв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457200"/>
            <a:ext cx="10182226" cy="7753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Глагол – </a:t>
            </a:r>
            <a:r>
              <a:rPr lang="ru-RU" sz="6000" dirty="0" smtClean="0">
                <a:solidFill>
                  <a:srgbClr val="FF9900"/>
                </a:solidFill>
              </a:rPr>
              <a:t>часть речи, которая обозначает действие предмета и отвечает на вопросы Что делать? Что сделать?</a:t>
            </a:r>
            <a:endParaRPr lang="ru-RU" sz="66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9144000" cy="6858000"/>
          </a:xfrm>
        </p:spPr>
        <p:txBody>
          <a:bodyPr>
            <a:noAutofit/>
          </a:bodyPr>
          <a:lstStyle/>
          <a:p>
            <a:pPr algn="l"/>
            <a:r>
              <a:rPr lang="ru-RU" sz="9600" i="1" dirty="0" smtClean="0">
                <a:solidFill>
                  <a:srgbClr val="FF9900"/>
                </a:solidFill>
              </a:rPr>
              <a:t>Смотреть –</a:t>
            </a:r>
            <a:br>
              <a:rPr lang="ru-RU" sz="9600" i="1" dirty="0" smtClean="0">
                <a:solidFill>
                  <a:srgbClr val="FF9900"/>
                </a:solidFill>
              </a:rPr>
            </a:br>
            <a:r>
              <a:rPr lang="ru-RU" sz="9600" i="1" dirty="0" smtClean="0">
                <a:solidFill>
                  <a:srgbClr val="FF9900"/>
                </a:solidFill>
              </a:rPr>
              <a:t>сказать –</a:t>
            </a:r>
            <a:br>
              <a:rPr lang="ru-RU" sz="9600" i="1" dirty="0" smtClean="0">
                <a:solidFill>
                  <a:srgbClr val="FF9900"/>
                </a:solidFill>
              </a:rPr>
            </a:br>
            <a:r>
              <a:rPr lang="ru-RU" sz="9600" i="1" dirty="0" smtClean="0">
                <a:solidFill>
                  <a:srgbClr val="FF9900"/>
                </a:solidFill>
              </a:rPr>
              <a:t>желать - </a:t>
            </a:r>
            <a:endParaRPr lang="ru-RU" sz="9600" dirty="0">
              <a:solidFill>
                <a:srgbClr val="FF990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914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3886200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2010-01 (янв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9550" y="-573088"/>
            <a:ext cx="10182225" cy="77533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Физкультминутка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49530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Final_(iz_filma_Usatyi_nja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9400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Фонетика – раздел языка о звуках</a:t>
            </a:r>
            <a:endParaRPr lang="ru-RU" sz="115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Имя числительное – </a:t>
            </a:r>
            <a:r>
              <a:rPr lang="ru-RU" sz="6000" dirty="0" smtClean="0">
                <a:solidFill>
                  <a:srgbClr val="FF9900"/>
                </a:solidFill>
              </a:rPr>
              <a:t>часть речи, которая обозначает количество или порядок предметов при счете и отвечает на вопросы Сколько? Который?</a:t>
            </a:r>
            <a:endParaRPr lang="ru-RU" sz="6600" dirty="0">
              <a:solidFill>
                <a:srgbClr val="FF9900"/>
              </a:solidFill>
            </a:endParaRPr>
          </a:p>
        </p:txBody>
      </p:sp>
      <p:pic>
        <p:nvPicPr>
          <p:cNvPr id="3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10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2010-01 (янв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304800"/>
            <a:ext cx="10182226" cy="7753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9900"/>
                </a:solidFill>
              </a:rPr>
              <a:t>4   3   5   2   6   1   4   3   7   1   3</a:t>
            </a:r>
            <a:endParaRPr lang="ru-RU" sz="7200" dirty="0">
              <a:solidFill>
                <a:srgbClr val="FF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9144000" cy="2057400"/>
          </a:xfrm>
        </p:spPr>
        <p:txBody>
          <a:bodyPr numCol="5"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Ключ: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1-и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2-т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3-е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4-м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5-с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6-о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7-н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915400" cy="5638800"/>
          </a:xfrm>
        </p:spPr>
        <p:txBody>
          <a:bodyPr>
            <a:noAutofit/>
          </a:bodyPr>
          <a:lstStyle/>
          <a:p>
            <a:pPr algn="l"/>
            <a:r>
              <a:rPr lang="ru-RU" sz="6000" i="1" dirty="0" smtClean="0">
                <a:solidFill>
                  <a:srgbClr val="FF9900"/>
                </a:solidFill>
              </a:rPr>
              <a:t>Наша школа новая. Школа построена в прошлом году.  Здание школы имеет четыре этажа.  Здание снаружи очень красиво.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11500" i="1" dirty="0" smtClean="0">
                <a:solidFill>
                  <a:srgbClr val="FF9900"/>
                </a:solidFill>
              </a:rPr>
              <a:t> </a:t>
            </a:r>
            <a:endParaRPr lang="ru-RU" sz="11500" dirty="0">
              <a:solidFill>
                <a:srgbClr val="FF99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25" y="0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58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pPr algn="l"/>
            <a:r>
              <a:rPr lang="ru-RU" sz="6000" i="1" dirty="0" smtClean="0">
                <a:solidFill>
                  <a:srgbClr val="CC0000"/>
                </a:solidFill>
              </a:rPr>
              <a:t>Проверь себя :</a:t>
            </a:r>
            <a:r>
              <a:rPr lang="ru-RU" sz="6000" i="1" dirty="0" smtClean="0">
                <a:solidFill>
                  <a:srgbClr val="FF9900"/>
                </a:solidFill>
              </a:rPr>
              <a:t>Наша школа новая. </a:t>
            </a:r>
            <a:r>
              <a:rPr lang="ru-RU" sz="6000" i="1" dirty="0" smtClean="0">
                <a:solidFill>
                  <a:srgbClr val="C00000"/>
                </a:solidFill>
              </a:rPr>
              <a:t>Она </a:t>
            </a:r>
            <a:r>
              <a:rPr lang="ru-RU" sz="6000" i="1" dirty="0" smtClean="0">
                <a:solidFill>
                  <a:srgbClr val="FF9900"/>
                </a:solidFill>
              </a:rPr>
              <a:t> построена в прошлом году.  Здание школы имеет четыре этажа. </a:t>
            </a:r>
            <a:r>
              <a:rPr lang="ru-RU" sz="6000" i="1" dirty="0" smtClean="0">
                <a:solidFill>
                  <a:srgbClr val="C00000"/>
                </a:solidFill>
              </a:rPr>
              <a:t>Оно </a:t>
            </a:r>
            <a:r>
              <a:rPr lang="ru-RU" sz="6000" i="1" dirty="0" smtClean="0">
                <a:solidFill>
                  <a:srgbClr val="FF9900"/>
                </a:solidFill>
              </a:rPr>
              <a:t>снаружи очень красиво.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11500" i="1" dirty="0" smtClean="0">
                <a:solidFill>
                  <a:srgbClr val="FF9900"/>
                </a:solidFill>
              </a:rPr>
              <a:t> </a:t>
            </a:r>
            <a:endParaRPr lang="ru-RU" sz="115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Местоимение  – </a:t>
            </a:r>
            <a:r>
              <a:rPr lang="ru-RU" sz="7200" dirty="0" smtClean="0">
                <a:solidFill>
                  <a:srgbClr val="FF9900"/>
                </a:solidFill>
              </a:rPr>
              <a:t>часть речи, которая указывает на предмет, но не называет его</a:t>
            </a:r>
            <a:endParaRPr lang="ru-RU" sz="8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2010-01 (янв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304800"/>
            <a:ext cx="10182226" cy="77533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ru-RU" sz="19900" u="sng" dirty="0" err="1" smtClean="0">
                <a:solidFill>
                  <a:srgbClr val="FF9900"/>
                </a:solidFill>
              </a:rPr>
              <a:t>чие</a:t>
            </a:r>
            <a:r>
              <a:rPr lang="ru-RU" sz="19900" u="sng" dirty="0" smtClean="0">
                <a:solidFill>
                  <a:srgbClr val="FF9900"/>
                </a:solidFill>
              </a:rPr>
              <a:t/>
            </a:r>
            <a:br>
              <a:rPr lang="ru-RU" sz="19900" u="sng" dirty="0" smtClean="0">
                <a:solidFill>
                  <a:srgbClr val="FF9900"/>
                </a:solidFill>
              </a:rPr>
            </a:br>
            <a:r>
              <a:rPr lang="ru-RU" sz="19900" dirty="0" smtClean="0">
                <a:solidFill>
                  <a:srgbClr val="FF9900"/>
                </a:solidFill>
              </a:rPr>
              <a:t>ре</a:t>
            </a:r>
            <a:endParaRPr lang="ru-RU" sz="19900" u="sng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Наречие – </a:t>
            </a:r>
            <a:r>
              <a:rPr lang="ru-RU" sz="6600" dirty="0" smtClean="0">
                <a:solidFill>
                  <a:srgbClr val="FF9900"/>
                </a:solidFill>
              </a:rPr>
              <a:t>часть речи, которая обозначает признак действия и отвечает на вопросы где? когда? как?</a:t>
            </a:r>
            <a:endParaRPr lang="ru-RU" sz="8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915400" cy="5638800"/>
          </a:xfrm>
        </p:spPr>
        <p:txBody>
          <a:bodyPr>
            <a:noAutofit/>
          </a:bodyPr>
          <a:lstStyle/>
          <a:p>
            <a:pPr algn="l"/>
            <a:r>
              <a:rPr lang="ru-RU" sz="9600" i="1" dirty="0" smtClean="0">
                <a:solidFill>
                  <a:srgbClr val="FF9900"/>
                </a:solidFill>
              </a:rPr>
              <a:t>Красивый</a:t>
            </a:r>
            <a:br>
              <a:rPr lang="ru-RU" sz="9600" i="1" dirty="0" smtClean="0">
                <a:solidFill>
                  <a:srgbClr val="FF9900"/>
                </a:solidFill>
              </a:rPr>
            </a:br>
            <a:r>
              <a:rPr lang="ru-RU" sz="9600" i="1" dirty="0" smtClean="0">
                <a:solidFill>
                  <a:srgbClr val="FF9900"/>
                </a:solidFill>
              </a:rPr>
              <a:t>низ</a:t>
            </a:r>
            <a:br>
              <a:rPr lang="ru-RU" sz="9600" i="1" dirty="0" smtClean="0">
                <a:solidFill>
                  <a:srgbClr val="FF9900"/>
                </a:solidFill>
              </a:rPr>
            </a:br>
            <a:r>
              <a:rPr lang="ru-RU" sz="9600" i="1" dirty="0" smtClean="0">
                <a:solidFill>
                  <a:srgbClr val="FF9900"/>
                </a:solidFill>
              </a:rPr>
              <a:t>правый</a:t>
            </a:r>
            <a:br>
              <a:rPr lang="ru-RU" sz="9600" i="1" dirty="0" smtClean="0">
                <a:solidFill>
                  <a:srgbClr val="FF9900"/>
                </a:solidFill>
              </a:rPr>
            </a:br>
            <a:r>
              <a:rPr lang="ru-RU" sz="9600" i="1" dirty="0" smtClean="0">
                <a:solidFill>
                  <a:srgbClr val="FF9900"/>
                </a:solidFill>
              </a:rPr>
              <a:t>близкий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11500" i="1" dirty="0" smtClean="0">
                <a:solidFill>
                  <a:srgbClr val="FF9900"/>
                </a:solidFill>
              </a:rPr>
              <a:t> </a:t>
            </a:r>
            <a:endParaRPr lang="ru-RU" sz="11500" dirty="0">
              <a:solidFill>
                <a:srgbClr val="FF9900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495800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448800" cy="658336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Лексикология– раздел языка, изучающий слова</a:t>
            </a:r>
            <a:endParaRPr lang="ru-RU" sz="9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pPr algn="l"/>
            <a:r>
              <a:rPr lang="ru-RU" sz="8000" i="1" dirty="0" smtClean="0">
                <a:solidFill>
                  <a:srgbClr val="CC0000"/>
                </a:solidFill>
              </a:rPr>
              <a:t>Проверь себя :</a:t>
            </a:r>
            <a:br>
              <a:rPr lang="ru-RU" sz="8000" i="1" dirty="0" smtClean="0">
                <a:solidFill>
                  <a:srgbClr val="CC0000"/>
                </a:solidFill>
              </a:rPr>
            </a:br>
            <a:r>
              <a:rPr lang="ru-RU" sz="8000" i="1" dirty="0" smtClean="0">
                <a:solidFill>
                  <a:srgbClr val="FF9900"/>
                </a:solidFill>
              </a:rPr>
              <a:t>красиво</a:t>
            </a:r>
            <a:br>
              <a:rPr lang="ru-RU" sz="8000" i="1" dirty="0" smtClean="0">
                <a:solidFill>
                  <a:srgbClr val="FF9900"/>
                </a:solidFill>
              </a:rPr>
            </a:br>
            <a:r>
              <a:rPr lang="ru-RU" sz="8000" i="1" dirty="0" smtClean="0">
                <a:solidFill>
                  <a:srgbClr val="FF9900"/>
                </a:solidFill>
              </a:rPr>
              <a:t>внизу</a:t>
            </a:r>
            <a:br>
              <a:rPr lang="ru-RU" sz="8000" i="1" dirty="0" smtClean="0">
                <a:solidFill>
                  <a:srgbClr val="FF9900"/>
                </a:solidFill>
              </a:rPr>
            </a:br>
            <a:r>
              <a:rPr lang="ru-RU" sz="8000" i="1" dirty="0" smtClean="0">
                <a:solidFill>
                  <a:srgbClr val="FF9900"/>
                </a:solidFill>
              </a:rPr>
              <a:t>направо</a:t>
            </a:r>
            <a:br>
              <a:rPr lang="ru-RU" sz="8000" i="1" dirty="0" smtClean="0">
                <a:solidFill>
                  <a:srgbClr val="FF9900"/>
                </a:solidFill>
              </a:rPr>
            </a:br>
            <a:r>
              <a:rPr lang="ru-RU" sz="8000" i="1" dirty="0" smtClean="0">
                <a:solidFill>
                  <a:srgbClr val="FF9900"/>
                </a:solidFill>
              </a:rPr>
              <a:t>близко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11500" i="1" dirty="0" smtClean="0">
                <a:solidFill>
                  <a:srgbClr val="FF9900"/>
                </a:solidFill>
              </a:rPr>
              <a:t> </a:t>
            </a:r>
            <a:endParaRPr lang="ru-RU" sz="115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2010-01 (янв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685800"/>
            <a:ext cx="10182226" cy="77533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0" y="1219200"/>
            <a:ext cx="9372600" cy="56388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9900"/>
                </a:solidFill>
              </a:rPr>
              <a:t>Рыхлый снег темнеет … марте,</a:t>
            </a:r>
            <a:r>
              <a:rPr lang="ru-RU" sz="6000" dirty="0" smtClean="0">
                <a:solidFill>
                  <a:srgbClr val="FF9900"/>
                </a:solidFill>
              </a:rPr>
              <a:t/>
            </a:r>
            <a:br>
              <a:rPr lang="ru-RU" sz="6000" dirty="0" smtClean="0">
                <a:solidFill>
                  <a:srgbClr val="FF9900"/>
                </a:solidFill>
              </a:rPr>
            </a:br>
            <a:r>
              <a:rPr lang="ru-RU" sz="6000" i="1" dirty="0" smtClean="0">
                <a:solidFill>
                  <a:srgbClr val="FF9900"/>
                </a:solidFill>
              </a:rPr>
              <a:t>Тают льдинки … окне,</a:t>
            </a:r>
            <a:r>
              <a:rPr lang="ru-RU" sz="6000" dirty="0" smtClean="0">
                <a:solidFill>
                  <a:srgbClr val="FF9900"/>
                </a:solidFill>
              </a:rPr>
              <a:t/>
            </a:r>
            <a:br>
              <a:rPr lang="ru-RU" sz="6000" dirty="0" smtClean="0">
                <a:solidFill>
                  <a:srgbClr val="FF9900"/>
                </a:solidFill>
              </a:rPr>
            </a:br>
            <a:r>
              <a:rPr lang="ru-RU" sz="6000" i="1" dirty="0" smtClean="0">
                <a:solidFill>
                  <a:srgbClr val="FF9900"/>
                </a:solidFill>
              </a:rPr>
              <a:t>Зайчик бегает … парте</a:t>
            </a:r>
            <a:r>
              <a:rPr lang="ru-RU" sz="6000" dirty="0" smtClean="0">
                <a:solidFill>
                  <a:srgbClr val="FF9900"/>
                </a:solidFill>
              </a:rPr>
              <a:t/>
            </a:r>
            <a:br>
              <a:rPr lang="ru-RU" sz="6000" dirty="0" smtClean="0">
                <a:solidFill>
                  <a:srgbClr val="FF9900"/>
                </a:solidFill>
              </a:rPr>
            </a:br>
            <a:r>
              <a:rPr lang="ru-RU" sz="6000" i="1" dirty="0" smtClean="0">
                <a:solidFill>
                  <a:srgbClr val="FF9900"/>
                </a:solidFill>
              </a:rPr>
              <a:t>И … карте …стене.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11500" i="1" dirty="0" smtClean="0">
                <a:solidFill>
                  <a:srgbClr val="FF9900"/>
                </a:solidFill>
              </a:rPr>
              <a:t> </a:t>
            </a:r>
            <a:endParaRPr lang="ru-RU" sz="11500" dirty="0">
              <a:solidFill>
                <a:srgbClr val="FF990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44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0" y="1219200"/>
            <a:ext cx="9372600" cy="56388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CC0000"/>
                </a:solidFill>
              </a:rPr>
              <a:t>Проверь себя:</a:t>
            </a:r>
            <a:br>
              <a:rPr lang="ru-RU" sz="6000" i="1" dirty="0" smtClean="0">
                <a:solidFill>
                  <a:srgbClr val="CC0000"/>
                </a:solidFill>
              </a:rPr>
            </a:br>
            <a:r>
              <a:rPr lang="ru-RU" sz="6000" i="1" dirty="0" smtClean="0">
                <a:solidFill>
                  <a:srgbClr val="FF9900"/>
                </a:solidFill>
              </a:rPr>
              <a:t>Рыхлый снег темнеет </a:t>
            </a:r>
            <a:r>
              <a:rPr lang="ru-RU" sz="6000" i="1" dirty="0" smtClean="0">
                <a:solidFill>
                  <a:srgbClr val="C00000"/>
                </a:solidFill>
              </a:rPr>
              <a:t>в</a:t>
            </a:r>
            <a:r>
              <a:rPr lang="ru-RU" sz="6000" i="1" dirty="0" smtClean="0">
                <a:solidFill>
                  <a:srgbClr val="FF9900"/>
                </a:solidFill>
              </a:rPr>
              <a:t> марте,</a:t>
            </a:r>
            <a:r>
              <a:rPr lang="ru-RU" sz="6000" dirty="0" smtClean="0">
                <a:solidFill>
                  <a:srgbClr val="FF9900"/>
                </a:solidFill>
              </a:rPr>
              <a:t/>
            </a:r>
            <a:br>
              <a:rPr lang="ru-RU" sz="6000" dirty="0" smtClean="0">
                <a:solidFill>
                  <a:srgbClr val="FF9900"/>
                </a:solidFill>
              </a:rPr>
            </a:br>
            <a:r>
              <a:rPr lang="ru-RU" sz="6000" i="1" dirty="0" smtClean="0">
                <a:solidFill>
                  <a:srgbClr val="FF9900"/>
                </a:solidFill>
              </a:rPr>
              <a:t>Тают льдинки </a:t>
            </a:r>
            <a:r>
              <a:rPr lang="ru-RU" sz="6000" i="1" dirty="0" smtClean="0">
                <a:solidFill>
                  <a:srgbClr val="C00000"/>
                </a:solidFill>
              </a:rPr>
              <a:t>на</a:t>
            </a:r>
            <a:r>
              <a:rPr lang="ru-RU" sz="6000" i="1" dirty="0" smtClean="0">
                <a:solidFill>
                  <a:srgbClr val="FF9900"/>
                </a:solidFill>
              </a:rPr>
              <a:t> окне,</a:t>
            </a:r>
            <a:r>
              <a:rPr lang="ru-RU" sz="6000" dirty="0" smtClean="0">
                <a:solidFill>
                  <a:srgbClr val="FF9900"/>
                </a:solidFill>
              </a:rPr>
              <a:t/>
            </a:r>
            <a:br>
              <a:rPr lang="ru-RU" sz="6000" dirty="0" smtClean="0">
                <a:solidFill>
                  <a:srgbClr val="FF9900"/>
                </a:solidFill>
              </a:rPr>
            </a:br>
            <a:r>
              <a:rPr lang="ru-RU" sz="6000" i="1" dirty="0" smtClean="0">
                <a:solidFill>
                  <a:srgbClr val="FF9900"/>
                </a:solidFill>
              </a:rPr>
              <a:t>Зайчик бегает </a:t>
            </a:r>
            <a:r>
              <a:rPr lang="ru-RU" sz="6000" i="1" dirty="0" smtClean="0">
                <a:solidFill>
                  <a:srgbClr val="C00000"/>
                </a:solidFill>
              </a:rPr>
              <a:t>по</a:t>
            </a:r>
            <a:r>
              <a:rPr lang="ru-RU" sz="6000" i="1" dirty="0" smtClean="0">
                <a:solidFill>
                  <a:srgbClr val="FF9900"/>
                </a:solidFill>
              </a:rPr>
              <a:t> парте</a:t>
            </a:r>
            <a:r>
              <a:rPr lang="ru-RU" sz="6000" dirty="0" smtClean="0">
                <a:solidFill>
                  <a:srgbClr val="FF9900"/>
                </a:solidFill>
              </a:rPr>
              <a:t/>
            </a:r>
            <a:br>
              <a:rPr lang="ru-RU" sz="6000" dirty="0" smtClean="0">
                <a:solidFill>
                  <a:srgbClr val="FF9900"/>
                </a:solidFill>
              </a:rPr>
            </a:br>
            <a:r>
              <a:rPr lang="ru-RU" sz="6000" i="1" dirty="0" smtClean="0">
                <a:solidFill>
                  <a:srgbClr val="FF9900"/>
                </a:solidFill>
              </a:rPr>
              <a:t>И </a:t>
            </a:r>
            <a:r>
              <a:rPr lang="ru-RU" sz="6000" i="1" dirty="0" smtClean="0">
                <a:solidFill>
                  <a:srgbClr val="C00000"/>
                </a:solidFill>
              </a:rPr>
              <a:t>по</a:t>
            </a:r>
            <a:r>
              <a:rPr lang="ru-RU" sz="6000" i="1" dirty="0" smtClean="0">
                <a:solidFill>
                  <a:srgbClr val="FF9900"/>
                </a:solidFill>
              </a:rPr>
              <a:t> карте </a:t>
            </a:r>
            <a:r>
              <a:rPr lang="ru-RU" sz="6000" i="1" dirty="0" smtClean="0">
                <a:solidFill>
                  <a:srgbClr val="C00000"/>
                </a:solidFill>
              </a:rPr>
              <a:t>на</a:t>
            </a:r>
            <a:r>
              <a:rPr lang="ru-RU" sz="6000" i="1" dirty="0" smtClean="0">
                <a:solidFill>
                  <a:srgbClr val="FF9900"/>
                </a:solidFill>
              </a:rPr>
              <a:t> стене.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11500" i="1" dirty="0" smtClean="0">
                <a:solidFill>
                  <a:srgbClr val="FF9900"/>
                </a:solidFill>
              </a:rPr>
              <a:t> </a:t>
            </a:r>
            <a:endParaRPr lang="ru-RU" sz="115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Предлог – </a:t>
            </a:r>
            <a:r>
              <a:rPr lang="ru-RU" sz="7200" dirty="0" smtClean="0">
                <a:solidFill>
                  <a:srgbClr val="FF9900"/>
                </a:solidFill>
              </a:rPr>
              <a:t>часть речи, которая служит для связи слов в предложении.</a:t>
            </a:r>
            <a:endParaRPr lang="ru-RU" sz="88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Documents and Settings\Администратор\Рабочий стол\2010-01 (янв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533400"/>
            <a:ext cx="10182225" cy="7753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Физкультминутка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49530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Final_(iz_filma_Usatyi_nja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0" y="1219200"/>
            <a:ext cx="9372600" cy="56388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9900"/>
                </a:solidFill>
              </a:rPr>
              <a:t>Дети ходили в лес за ягодами </a:t>
            </a:r>
            <a:r>
              <a:rPr lang="ru-RU" sz="6000" i="1" dirty="0" smtClean="0">
                <a:solidFill>
                  <a:srgbClr val="FFC000"/>
                </a:solidFill>
              </a:rPr>
              <a:t>и</a:t>
            </a:r>
            <a:r>
              <a:rPr lang="ru-RU" sz="6000" i="1" dirty="0" smtClean="0">
                <a:solidFill>
                  <a:srgbClr val="FF9900"/>
                </a:solidFill>
              </a:rPr>
              <a:t> грибами.</a:t>
            </a:r>
            <a:br>
              <a:rPr lang="ru-RU" sz="6000" i="1" dirty="0" smtClean="0">
                <a:solidFill>
                  <a:srgbClr val="FF9900"/>
                </a:solidFill>
              </a:rPr>
            </a:br>
            <a:r>
              <a:rPr lang="ru-RU" sz="6000" dirty="0" smtClean="0">
                <a:solidFill>
                  <a:srgbClr val="FF9900"/>
                </a:solidFill>
              </a:rPr>
              <a:t/>
            </a:r>
            <a:br>
              <a:rPr lang="ru-RU" sz="6000" dirty="0" smtClean="0">
                <a:solidFill>
                  <a:srgbClr val="FF9900"/>
                </a:solidFill>
              </a:rPr>
            </a:br>
            <a:r>
              <a:rPr lang="ru-RU" sz="6000" i="1" dirty="0" smtClean="0">
                <a:solidFill>
                  <a:srgbClr val="FF9900"/>
                </a:solidFill>
              </a:rPr>
              <a:t>Дети ходили в лес за ягодами, </a:t>
            </a:r>
            <a:r>
              <a:rPr lang="ru-RU" sz="6000" i="1" dirty="0" smtClean="0">
                <a:solidFill>
                  <a:srgbClr val="FFC000"/>
                </a:solidFill>
              </a:rPr>
              <a:t>а</a:t>
            </a:r>
            <a:r>
              <a:rPr lang="ru-RU" sz="6000" i="1" dirty="0" smtClean="0">
                <a:solidFill>
                  <a:srgbClr val="FF9900"/>
                </a:solidFill>
              </a:rPr>
              <a:t> не за грибами.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11500" i="1" dirty="0" smtClean="0">
                <a:solidFill>
                  <a:srgbClr val="FF9900"/>
                </a:solidFill>
              </a:rPr>
              <a:t> </a:t>
            </a:r>
            <a:endParaRPr lang="ru-RU" sz="11500" dirty="0">
              <a:solidFill>
                <a:srgbClr val="FF990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2"/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 – </a:t>
            </a:r>
            <a:r>
              <a:rPr lang="ru-RU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речи, которая служит для связи однородных членов предложения и простых предложений в составе сложного.</a:t>
            </a:r>
            <a:endParaRPr lang="ru-RU" sz="5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58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Documents and Settings\Администратор\Рабочий стол\2010-01 (янв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381000"/>
            <a:ext cx="10182225" cy="77533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Autofit/>
          </a:bodyPr>
          <a:lstStyle/>
          <a:p>
            <a:endParaRPr lang="ru-RU" sz="9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Documents and Settings\Администратор\Рабочий стол\2010-01 (янв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447676"/>
            <a:ext cx="10058400" cy="7991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9900"/>
                </a:solidFill>
              </a:rPr>
              <a:t>Мы, - промолвили частицы, -</a:t>
            </a:r>
            <a:r>
              <a:rPr lang="ru-RU" sz="5400" dirty="0" smtClean="0">
                <a:solidFill>
                  <a:srgbClr val="FF9900"/>
                </a:solidFill>
              </a:rPr>
              <a:t/>
            </a:r>
            <a:br>
              <a:rPr lang="ru-RU" sz="5400" dirty="0" smtClean="0">
                <a:solidFill>
                  <a:srgbClr val="FF9900"/>
                </a:solidFill>
              </a:rPr>
            </a:br>
            <a:r>
              <a:rPr lang="ru-RU" sz="5400" i="1" dirty="0" smtClean="0">
                <a:solidFill>
                  <a:srgbClr val="FF9900"/>
                </a:solidFill>
              </a:rPr>
              <a:t>Можем с каждым подружиться, </a:t>
            </a:r>
            <a:r>
              <a:rPr lang="ru-RU" sz="5400" dirty="0" smtClean="0">
                <a:solidFill>
                  <a:srgbClr val="FF9900"/>
                </a:solidFill>
              </a:rPr>
              <a:t/>
            </a:r>
            <a:br>
              <a:rPr lang="ru-RU" sz="5400" dirty="0" smtClean="0">
                <a:solidFill>
                  <a:srgbClr val="FF9900"/>
                </a:solidFill>
              </a:rPr>
            </a:br>
            <a:r>
              <a:rPr lang="ru-RU" sz="5400" i="1" dirty="0" smtClean="0">
                <a:solidFill>
                  <a:srgbClr val="FF9900"/>
                </a:solidFill>
              </a:rPr>
              <a:t>Выражаем  утвержденье, </a:t>
            </a:r>
            <a:r>
              <a:rPr lang="ru-RU" sz="5400" dirty="0" smtClean="0">
                <a:solidFill>
                  <a:srgbClr val="FF9900"/>
                </a:solidFill>
              </a:rPr>
              <a:t/>
            </a:r>
            <a:br>
              <a:rPr lang="ru-RU" sz="5400" dirty="0" smtClean="0">
                <a:solidFill>
                  <a:srgbClr val="FF9900"/>
                </a:solidFill>
              </a:rPr>
            </a:br>
            <a:r>
              <a:rPr lang="ru-RU" sz="5400" i="1" dirty="0" smtClean="0">
                <a:solidFill>
                  <a:srgbClr val="FF9900"/>
                </a:solidFill>
              </a:rPr>
              <a:t>Отрицание, сомненье.</a:t>
            </a:r>
            <a:r>
              <a:rPr lang="ru-RU" sz="5400" dirty="0" smtClean="0">
                <a:solidFill>
                  <a:srgbClr val="FF9900"/>
                </a:solidFill>
              </a:rPr>
              <a:t/>
            </a:r>
            <a:br>
              <a:rPr lang="ru-RU" sz="5400" dirty="0" smtClean="0">
                <a:solidFill>
                  <a:srgbClr val="FF9900"/>
                </a:solidFill>
              </a:rPr>
            </a:br>
            <a:r>
              <a:rPr lang="ru-RU" sz="5400" i="1" dirty="0" smtClean="0">
                <a:solidFill>
                  <a:srgbClr val="FF9900"/>
                </a:solidFill>
              </a:rPr>
              <a:t>		Частицы ЖЕ,НЕ,ЛИ</a:t>
            </a:r>
            <a:endParaRPr lang="ru-RU" sz="54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2"/>
            <a:r>
              <a:rPr lang="ru-RU" sz="7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Частицы</a:t>
            </a:r>
            <a:r>
              <a:rPr lang="ru-RU" sz="7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вносят дополнительные оттенки в значения других слов или предложений. </a:t>
            </a:r>
            <a:endParaRPr lang="ru-RU" sz="6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FF9900"/>
                </a:solidFill>
              </a:rPr>
              <a:t>Нам интересно название второго острова.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rgbClr val="FF990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FF9900"/>
                </a:solidFill>
              </a:rPr>
              <a:t>Нам </a:t>
            </a:r>
            <a:r>
              <a:rPr lang="ru-RU" sz="8000" i="1" dirty="0" smtClean="0">
                <a:solidFill>
                  <a:srgbClr val="92D050"/>
                </a:solidFill>
              </a:rPr>
              <a:t>не</a:t>
            </a:r>
            <a:r>
              <a:rPr lang="ru-RU" sz="8000" i="1" dirty="0" smtClean="0">
                <a:solidFill>
                  <a:srgbClr val="FF9900"/>
                </a:solidFill>
              </a:rPr>
              <a:t> интересно название второго острова.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FF9900"/>
                </a:solidFill>
              </a:rPr>
              <a:t>Нам интересно </a:t>
            </a:r>
            <a:r>
              <a:rPr lang="ru-RU" sz="8000" i="1" dirty="0" smtClean="0">
                <a:solidFill>
                  <a:srgbClr val="92D050"/>
                </a:solidFill>
              </a:rPr>
              <a:t>ли</a:t>
            </a:r>
            <a:r>
              <a:rPr lang="ru-RU" sz="8000" i="1" dirty="0" smtClean="0">
                <a:solidFill>
                  <a:srgbClr val="FF9900"/>
                </a:solidFill>
              </a:rPr>
              <a:t> название второго острова.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FF9900"/>
                </a:solidFill>
              </a:rPr>
              <a:t>Нам </a:t>
            </a:r>
            <a:r>
              <a:rPr lang="ru-RU" sz="8000" i="1" dirty="0" smtClean="0">
                <a:solidFill>
                  <a:srgbClr val="92D050"/>
                </a:solidFill>
              </a:rPr>
              <a:t>же</a:t>
            </a:r>
            <a:r>
              <a:rPr lang="ru-RU" sz="8000" i="1" dirty="0" smtClean="0">
                <a:solidFill>
                  <a:srgbClr val="FF9900"/>
                </a:solidFill>
              </a:rPr>
              <a:t> интересно название второго острова.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Documents and Settings\Администратор\Рабочий стол\2010-01 (янв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457200"/>
            <a:ext cx="10182226" cy="77533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9900"/>
                </a:solidFill>
              </a:rPr>
              <a:t>Сердце так и гложет страх. Ах!</a:t>
            </a:r>
            <a:r>
              <a:rPr lang="ru-RU" sz="4000" dirty="0" smtClean="0">
                <a:solidFill>
                  <a:srgbClr val="FF9900"/>
                </a:solidFill>
              </a:rPr>
              <a:t/>
            </a:r>
            <a:br>
              <a:rPr lang="ru-RU" sz="4000" dirty="0" smtClean="0">
                <a:solidFill>
                  <a:srgbClr val="FF9900"/>
                </a:solidFill>
              </a:rPr>
            </a:br>
            <a:r>
              <a:rPr lang="ru-RU" sz="4000" i="1" dirty="0" smtClean="0">
                <a:solidFill>
                  <a:srgbClr val="FF9900"/>
                </a:solidFill>
              </a:rPr>
              <a:t>Ох, не помню, как назло! </a:t>
            </a:r>
            <a:r>
              <a:rPr lang="ru-RU" sz="4000" dirty="0" smtClean="0">
                <a:solidFill>
                  <a:srgbClr val="FF9900"/>
                </a:solidFill>
              </a:rPr>
              <a:t/>
            </a:r>
            <a:br>
              <a:rPr lang="ru-RU" sz="4000" dirty="0" smtClean="0">
                <a:solidFill>
                  <a:srgbClr val="FF9900"/>
                </a:solidFill>
              </a:rPr>
            </a:br>
            <a:r>
              <a:rPr lang="ru-RU" sz="4000" i="1" dirty="0" smtClean="0">
                <a:solidFill>
                  <a:srgbClr val="FF9900"/>
                </a:solidFill>
              </a:rPr>
              <a:t>Вот бы нынче повезло!</a:t>
            </a:r>
            <a:r>
              <a:rPr lang="ru-RU" sz="4000" dirty="0" smtClean="0">
                <a:solidFill>
                  <a:srgbClr val="FF9900"/>
                </a:solidFill>
              </a:rPr>
              <a:t/>
            </a:r>
            <a:br>
              <a:rPr lang="ru-RU" sz="4000" dirty="0" smtClean="0">
                <a:solidFill>
                  <a:srgbClr val="FF9900"/>
                </a:solidFill>
              </a:rPr>
            </a:br>
            <a:r>
              <a:rPr lang="ru-RU" sz="4000" i="1" dirty="0" smtClean="0">
                <a:solidFill>
                  <a:srgbClr val="FF9900"/>
                </a:solidFill>
              </a:rPr>
              <a:t>Я по списку дальше всех! Эх!</a:t>
            </a:r>
            <a:r>
              <a:rPr lang="ru-RU" sz="4000" dirty="0" smtClean="0">
                <a:solidFill>
                  <a:srgbClr val="FF9900"/>
                </a:solidFill>
              </a:rPr>
              <a:t/>
            </a:r>
            <a:br>
              <a:rPr lang="ru-RU" sz="4000" dirty="0" smtClean="0">
                <a:solidFill>
                  <a:srgbClr val="FF9900"/>
                </a:solidFill>
              </a:rPr>
            </a:br>
            <a:r>
              <a:rPr lang="ru-RU" sz="4000" i="1" dirty="0" smtClean="0">
                <a:solidFill>
                  <a:srgbClr val="FF9900"/>
                </a:solidFill>
              </a:rPr>
              <a:t>Ох, беда уже близка!</a:t>
            </a:r>
            <a:r>
              <a:rPr lang="ru-RU" sz="4000" dirty="0" smtClean="0">
                <a:solidFill>
                  <a:srgbClr val="FF9900"/>
                </a:solidFill>
              </a:rPr>
              <a:t/>
            </a:r>
            <a:br>
              <a:rPr lang="ru-RU" sz="4000" dirty="0" smtClean="0">
                <a:solidFill>
                  <a:srgbClr val="FF9900"/>
                </a:solidFill>
              </a:rPr>
            </a:br>
            <a:r>
              <a:rPr lang="ru-RU" sz="4000" i="1" dirty="0" smtClean="0">
                <a:solidFill>
                  <a:srgbClr val="FF9900"/>
                </a:solidFill>
              </a:rPr>
              <a:t>Так и ждет меня доска.</a:t>
            </a:r>
            <a:r>
              <a:rPr lang="ru-RU" sz="4000" dirty="0" smtClean="0">
                <a:solidFill>
                  <a:srgbClr val="FF9900"/>
                </a:solidFill>
              </a:rPr>
              <a:t/>
            </a:r>
            <a:br>
              <a:rPr lang="ru-RU" sz="4000" dirty="0" smtClean="0">
                <a:solidFill>
                  <a:srgbClr val="FF9900"/>
                </a:solidFill>
              </a:rPr>
            </a:br>
            <a:r>
              <a:rPr lang="ru-RU" sz="4000" i="1" dirty="0" smtClean="0">
                <a:solidFill>
                  <a:srgbClr val="FF9900"/>
                </a:solidFill>
              </a:rPr>
              <a:t>Если б кто-нибудь помог. Ох!</a:t>
            </a:r>
            <a:r>
              <a:rPr lang="ru-RU" sz="4000" dirty="0" smtClean="0">
                <a:solidFill>
                  <a:srgbClr val="FF9900"/>
                </a:solidFill>
              </a:rPr>
              <a:t/>
            </a:r>
            <a:br>
              <a:rPr lang="ru-RU" sz="4000" dirty="0" smtClean="0">
                <a:solidFill>
                  <a:srgbClr val="FF9900"/>
                </a:solidFill>
              </a:rPr>
            </a:br>
            <a:r>
              <a:rPr lang="ru-RU" sz="4000" i="1" dirty="0" smtClean="0">
                <a:solidFill>
                  <a:srgbClr val="FF9900"/>
                </a:solidFill>
              </a:rPr>
              <a:t>Ух, захватывает дух. </a:t>
            </a:r>
            <a:r>
              <a:rPr lang="ru-RU" sz="4000" dirty="0" smtClean="0">
                <a:solidFill>
                  <a:srgbClr val="FF9900"/>
                </a:solidFill>
              </a:rPr>
              <a:t/>
            </a:r>
            <a:br>
              <a:rPr lang="ru-RU" sz="4000" dirty="0" smtClean="0">
                <a:solidFill>
                  <a:srgbClr val="FF9900"/>
                </a:solidFill>
              </a:rPr>
            </a:br>
            <a:r>
              <a:rPr lang="ru-RU" sz="4000" i="1" dirty="0" smtClean="0">
                <a:solidFill>
                  <a:srgbClr val="FF9900"/>
                </a:solidFill>
              </a:rPr>
              <a:t>Ух! Ах, эх, ох.</a:t>
            </a:r>
            <a:r>
              <a:rPr lang="ru-RU" sz="4000" dirty="0" smtClean="0">
                <a:solidFill>
                  <a:srgbClr val="FF9900"/>
                </a:solidFill>
              </a:rPr>
              <a:t/>
            </a:r>
            <a:br>
              <a:rPr lang="ru-RU" sz="4000" dirty="0" smtClean="0">
                <a:solidFill>
                  <a:srgbClr val="FF9900"/>
                </a:solidFill>
              </a:rPr>
            </a:br>
            <a:r>
              <a:rPr lang="ru-RU" sz="4000" i="1" dirty="0" smtClean="0">
                <a:solidFill>
                  <a:srgbClr val="FF9900"/>
                </a:solidFill>
              </a:rPr>
              <a:t>Ух , не вызвали!</a:t>
            </a:r>
            <a:endParaRPr lang="ru-RU" sz="4800" dirty="0">
              <a:solidFill>
                <a:srgbClr val="FF9900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800600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2"/>
            <a:r>
              <a:rPr lang="ru-RU" sz="8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Междометия </a:t>
            </a:r>
            <a:r>
              <a:rPr lang="ru-RU" sz="8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выражают эмоции и побуждения, но не называют их.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Documents and Settings\Администратор\Рабочий стол\2010-01 (янв)\последня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457200"/>
            <a:ext cx="10182225" cy="77533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ru-RU" sz="6700" dirty="0" smtClean="0">
                <a:solidFill>
                  <a:srgbClr val="CC0000"/>
                </a:solidFill>
              </a:rPr>
              <a:t/>
            </a:r>
            <a:br>
              <a:rPr lang="ru-RU" sz="6700" dirty="0" smtClean="0">
                <a:solidFill>
                  <a:srgbClr val="CC0000"/>
                </a:solidFill>
              </a:rPr>
            </a:br>
            <a:r>
              <a:rPr lang="ru-RU" sz="6700" dirty="0" smtClean="0">
                <a:solidFill>
                  <a:srgbClr val="CC0000"/>
                </a:solidFill>
              </a:rPr>
              <a:t>Правила:</a:t>
            </a:r>
            <a:br>
              <a:rPr lang="ru-RU" sz="6700" dirty="0" smtClean="0">
                <a:solidFill>
                  <a:srgbClr val="CC0000"/>
                </a:solidFill>
              </a:rPr>
            </a:br>
            <a:r>
              <a:rPr lang="ru-RU" sz="6700" dirty="0" smtClean="0">
                <a:solidFill>
                  <a:srgbClr val="FFCC66"/>
                </a:solidFill>
              </a:rPr>
              <a:t>Отвечая на вопросы, поднимать руку.</a:t>
            </a:r>
            <a:br>
              <a:rPr lang="ru-RU" sz="6700" dirty="0" smtClean="0">
                <a:solidFill>
                  <a:srgbClr val="FFCC66"/>
                </a:solidFill>
              </a:rPr>
            </a:br>
            <a:r>
              <a:rPr lang="ru-RU" sz="6700" dirty="0" smtClean="0">
                <a:solidFill>
                  <a:srgbClr val="FFCC66"/>
                </a:solidFill>
              </a:rPr>
              <a:t>Не выкрикивать.</a:t>
            </a:r>
            <a:br>
              <a:rPr lang="ru-RU" sz="6700" dirty="0" smtClean="0">
                <a:solidFill>
                  <a:srgbClr val="FFCC66"/>
                </a:solidFill>
              </a:rPr>
            </a:br>
            <a:r>
              <a:rPr lang="ru-RU" sz="6700" dirty="0" smtClean="0">
                <a:solidFill>
                  <a:srgbClr val="FFCC66"/>
                </a:solidFill>
              </a:rPr>
              <a:t>Не мешать другим отвечать на вопросы. 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 anchor="t">
            <a:normAutofit/>
          </a:bodyPr>
          <a:lstStyle/>
          <a:p>
            <a:r>
              <a:rPr lang="ru-RU" sz="8000" i="1" dirty="0" smtClean="0"/>
              <a:t>Мы сегодня изучали части речи </a:t>
            </a:r>
            <a:r>
              <a:rPr lang="ru-RU" sz="8000" i="1" smtClean="0"/>
              <a:t>русского языка</a:t>
            </a:r>
            <a:r>
              <a:rPr lang="ru-RU" sz="8000" i="1" dirty="0" smtClean="0"/>
              <a:t>.</a:t>
            </a:r>
            <a:endParaRPr lang="ru-RU" sz="80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191000"/>
            <a:ext cx="1981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ln>
            <a:solidFill>
              <a:srgbClr val="FFFF00"/>
            </a:solidFill>
          </a:ln>
        </p:spPr>
        <p:txBody>
          <a:bodyPr anchor="ctr">
            <a:normAutofit/>
          </a:bodyPr>
          <a:lstStyle/>
          <a:p>
            <a:r>
              <a:rPr lang="ru-RU" sz="8800" dirty="0" smtClean="0">
                <a:solidFill>
                  <a:srgbClr val="FFC000"/>
                </a:solidFill>
              </a:rPr>
              <a:t>Счастливого плавания !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Скачано с сайта </a:t>
            </a:r>
            <a:r>
              <a:rPr lang="en-US" dirty="0" smtClean="0">
                <a:hlinkClick r:id="rId5"/>
              </a:rPr>
              <a:t>www.uroki.net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Autofit/>
          </a:bodyPr>
          <a:lstStyle/>
          <a:p>
            <a:endParaRPr lang="ru-RU" sz="9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Documents and Settings\Администратор\Рабочий стол\2010-01 (янв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447676"/>
            <a:ext cx="10058400" cy="7991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9900"/>
                </a:solidFill>
              </a:rPr>
              <a:t>12  5  6 </a:t>
            </a:r>
            <a:br>
              <a:rPr lang="ru-RU" sz="7200" dirty="0" smtClean="0">
                <a:solidFill>
                  <a:srgbClr val="FF9900"/>
                </a:solidFill>
              </a:rPr>
            </a:br>
            <a:r>
              <a:rPr lang="ru-RU" sz="7200" dirty="0" smtClean="0">
                <a:solidFill>
                  <a:srgbClr val="FF9900"/>
                </a:solidFill>
              </a:rPr>
              <a:t>4  1  2  3  4  8  14      7  3  9  10  11  13  3</a:t>
            </a:r>
            <a:endParaRPr lang="ru-RU" sz="7200" dirty="0">
              <a:solidFill>
                <a:srgbClr val="FF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19600"/>
            <a:ext cx="9144000" cy="2057400"/>
          </a:xfrm>
        </p:spPr>
        <p:txBody>
          <a:bodyPr numCol="5"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Ключ: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1-у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2-щ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3-е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4-с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5-м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6-я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7-т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8-в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9-л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10-ь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11-н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12-и</a:t>
            </a:r>
          </a:p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13-о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Имя существительное – </a:t>
            </a:r>
            <a:r>
              <a:rPr lang="ru-RU" sz="6600" dirty="0" smtClean="0">
                <a:solidFill>
                  <a:srgbClr val="FF9900"/>
                </a:solidFill>
              </a:rPr>
              <a:t>часть речи, которая обозначает предмет и отвечает на вопросы Кто? Что?</a:t>
            </a:r>
            <a:endParaRPr lang="ru-RU" sz="66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9900"/>
                </a:solidFill>
              </a:rPr>
              <a:t>Лес в полном смысле звенел. Я узнавал тонкий, острый свист синиц, клацанье дроздов, тревожные переклики сорок</a:t>
            </a:r>
            <a:endParaRPr lang="ru-RU" sz="6000" dirty="0">
              <a:solidFill>
                <a:srgbClr val="FF9900"/>
              </a:solidFill>
            </a:endParaRPr>
          </a:p>
        </p:txBody>
      </p:sp>
      <p:pic>
        <p:nvPicPr>
          <p:cNvPr id="3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58200" y="6172200"/>
            <a:ext cx="304800" cy="3048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25" y="5257800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342</TotalTime>
  <Words>387</Words>
  <Application>Microsoft Office PowerPoint</Application>
  <PresentationFormat>Экран (4:3)</PresentationFormat>
  <Paragraphs>63</Paragraphs>
  <Slides>51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Апекс</vt:lpstr>
      <vt:lpstr>Путешествие в страну МОРФОЛОГИЮ</vt:lpstr>
      <vt:lpstr>Фонетика – раздел языка о звуках</vt:lpstr>
      <vt:lpstr>Лексикология– раздел языка, изучающий слова</vt:lpstr>
      <vt:lpstr>Слайд 4</vt:lpstr>
      <vt:lpstr> Правила: Отвечая на вопросы, поднимать руку. Не выкрикивать. Не мешать другим отвечать на вопросы.   </vt:lpstr>
      <vt:lpstr>Слайд 6</vt:lpstr>
      <vt:lpstr>12  5  6  4  1  2  3  4  8  14      7  3  9  10  11  13  3</vt:lpstr>
      <vt:lpstr>Имя существительное – часть речи, которая обозначает предмет и отвечает на вопросы Кто? Что?</vt:lpstr>
      <vt:lpstr>Лес в полном смысле звенел. Я узнавал тонкий, острый свист синиц, клацанье дроздов, тревожные переклики сорок</vt:lpstr>
      <vt:lpstr>Проверь себя : Лес –Что?,  смысле –В чём?, свист – Что?, синиц- Кого?, клацанье – Что? Дроздов –Кого?, переклики –Что?, сорок- Кого?</vt:lpstr>
      <vt:lpstr>Слайд 11</vt:lpstr>
      <vt:lpstr>Имя прилагательное – часть речи, которая обозначает признак предмета и отвечает на вопросы Какой? Какая? Какое? Какие?</vt:lpstr>
      <vt:lpstr>В (дальней) походе, с (неожиданная) радостью, на (розоватые) облаках, к (раскидистая) ели, на (могучий)дубе.</vt:lpstr>
      <vt:lpstr>Проверь себя: В дальнем походе, с неожиданной радостью, на розоватых облаках,  к раскидистой ели,  на могучем дубе.</vt:lpstr>
      <vt:lpstr>Слайд 15</vt:lpstr>
      <vt:lpstr>Глагол – часть речи, которая обозначает действие предмета и отвечает на вопросы Что делать? Что сделать?</vt:lpstr>
      <vt:lpstr>Смотреть – сказать – желать - </vt:lpstr>
      <vt:lpstr>Слайд 18</vt:lpstr>
      <vt:lpstr>Физкультминутка </vt:lpstr>
      <vt:lpstr>Имя числительное – часть речи, которая обозначает количество или порядок предметов при счете и отвечает на вопросы Сколько? Который?</vt:lpstr>
      <vt:lpstr>Слайд 21</vt:lpstr>
      <vt:lpstr>4   3   5   2   6   1   4   3   7   1   3</vt:lpstr>
      <vt:lpstr>Наша школа новая. Школа построена в прошлом году.  Здание школы имеет четыре этажа.  Здание снаружи очень красиво.  </vt:lpstr>
      <vt:lpstr>Проверь себя :Наша школа новая. Она  построена в прошлом году.  Здание школы имеет четыре этажа. Оно снаружи очень красиво.  </vt:lpstr>
      <vt:lpstr>Местоимение  – часть речи, которая указывает на предмет, но не называет его</vt:lpstr>
      <vt:lpstr>Слайд 26</vt:lpstr>
      <vt:lpstr>чие ре</vt:lpstr>
      <vt:lpstr>Наречие – часть речи, которая обозначает признак действия и отвечает на вопросы где? когда? как?</vt:lpstr>
      <vt:lpstr>Красивый низ правый близкий  </vt:lpstr>
      <vt:lpstr>Проверь себя : красиво внизу направо близко  </vt:lpstr>
      <vt:lpstr>Слайд 31</vt:lpstr>
      <vt:lpstr>Рыхлый снег темнеет … марте, Тают льдинки … окне, Зайчик бегает … парте И … карте …стене.  </vt:lpstr>
      <vt:lpstr>Проверь себя: Рыхлый снег темнеет в марте, Тают льдинки на окне, Зайчик бегает по парте И по карте на стене.  </vt:lpstr>
      <vt:lpstr>Предлог – часть речи, которая служит для связи слов в предложении.</vt:lpstr>
      <vt:lpstr>Слайд 35</vt:lpstr>
      <vt:lpstr>Физкультминутка </vt:lpstr>
      <vt:lpstr>Дети ходили в лес за ягодами и грибами.  Дети ходили в лес за ягодами, а не за грибами.  </vt:lpstr>
      <vt:lpstr>Союз – часть речи, которая служит для связи однородных членов предложения и простых предложений в составе сложного.</vt:lpstr>
      <vt:lpstr>Слайд 39</vt:lpstr>
      <vt:lpstr>Мы, - промолвили частицы, - Можем с каждым подружиться,  Выражаем  утвержденье,  Отрицание, сомненье.   Частицы ЖЕ,НЕ,ЛИ</vt:lpstr>
      <vt:lpstr>Частицы вносят дополнительные оттенки в значения других слов или предложений. </vt:lpstr>
      <vt:lpstr>Нам интересно название второго острова. </vt:lpstr>
      <vt:lpstr>Нам не интересно название второго острова. </vt:lpstr>
      <vt:lpstr>Нам интересно ли название второго острова. </vt:lpstr>
      <vt:lpstr>Нам же интересно название второго острова. </vt:lpstr>
      <vt:lpstr>Слайд 46</vt:lpstr>
      <vt:lpstr>Сердце так и гложет страх. Ах! Ох, не помню, как назло!  Вот бы нынче повезло! Я по списку дальше всех! Эх! Ох, беда уже близка! Так и ждет меня доска. Если б кто-нибудь помог. Ох! Ух, захватывает дух.  Ух! Ах, эх, ох. Ух , не вызвали!</vt:lpstr>
      <vt:lpstr>Междометия выражают эмоции и побуждения, но не называют их.</vt:lpstr>
      <vt:lpstr>Слайд 49</vt:lpstr>
      <vt:lpstr>Мы сегодня изучали части речи русского языка.</vt:lpstr>
      <vt:lpstr>Счастливого плавания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МОРФОЛОГИЮ</dc:title>
  <dc:subject>План – конспект урока русского языка по теме: "Морфология"</dc:subject>
  <dc:creator>учитель Кудря А.С.</dc:creator>
  <cp:keywords>учитель, школа, русский язык, презентация, конспект урока, разработка урока, открытый урок, скачать бесплатно</cp:keywords>
  <dc:description>Разработка урока и презентация скачана с сайта www.uroki.net</dc:description>
  <cp:lastModifiedBy>Admin</cp:lastModifiedBy>
  <cp:revision>22</cp:revision>
  <dcterms:modified xsi:type="dcterms:W3CDTF">2011-10-08T10:09:14Z</dcterms:modified>
  <cp:category>для учителя русского языка и литературы в школе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www.uroki.net</vt:lpwstr>
  </property>
</Properties>
</file>