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B583B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008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FD8B70-5B0C-4008-86BC-DC0F4D06796C}" type="doc">
      <dgm:prSet loTypeId="urn:microsoft.com/office/officeart/2005/8/layout/chart3" loCatId="relationship" qsTypeId="urn:microsoft.com/office/officeart/2005/8/quickstyle/simple1" qsCatId="simple" csTypeId="urn:microsoft.com/office/officeart/2005/8/colors/accent1_2" csCatId="accent1" phldr="1"/>
      <dgm:spPr/>
    </dgm:pt>
    <dgm:pt modelId="{D7DF823A-1561-4F4D-967E-62FEBEC61F5E}">
      <dgm:prSet phldrT="[Текст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/>
            <a:t>Могут состоять из :</a:t>
          </a:r>
          <a:endParaRPr lang="ru-RU" dirty="0"/>
        </a:p>
      </dgm:t>
    </dgm:pt>
    <dgm:pt modelId="{C0B563FD-29F0-4301-A97D-DE4C52863953}" type="parTrans" cxnId="{0EC000D3-4BD7-46C4-9DB5-72D81695E7CE}">
      <dgm:prSet/>
      <dgm:spPr/>
      <dgm:t>
        <a:bodyPr/>
        <a:lstStyle/>
        <a:p>
          <a:endParaRPr lang="ru-RU"/>
        </a:p>
      </dgm:t>
    </dgm:pt>
    <dgm:pt modelId="{94D74460-4531-4DC2-90A7-EDB2B98A27B9}" type="sibTrans" cxnId="{0EC000D3-4BD7-46C4-9DB5-72D81695E7CE}">
      <dgm:prSet/>
      <dgm:spPr/>
      <dgm:t>
        <a:bodyPr/>
        <a:lstStyle/>
        <a:p>
          <a:endParaRPr lang="ru-RU"/>
        </a:p>
      </dgm:t>
    </dgm:pt>
    <dgm:pt modelId="{04E57D20-398B-4084-B2D2-5656B39D1191}">
      <dgm:prSet phldrT="[Текст]" custT="1"/>
      <dgm:spPr>
        <a:solidFill>
          <a:srgbClr val="B583B3"/>
        </a:solidFill>
      </dgm:spPr>
      <dgm:t>
        <a:bodyPr/>
        <a:lstStyle/>
        <a:p>
          <a:r>
            <a:rPr lang="ru-RU" sz="2800" dirty="0" smtClean="0"/>
            <a:t>Из нескольких(распространённые</a:t>
          </a:r>
          <a:r>
            <a:rPr lang="ru-RU" sz="1300" dirty="0" smtClean="0"/>
            <a:t>)</a:t>
          </a:r>
          <a:endParaRPr lang="ru-RU" sz="1300" dirty="0"/>
        </a:p>
      </dgm:t>
    </dgm:pt>
    <dgm:pt modelId="{E7ECD0F1-CECA-4085-B30A-165D0386F8E7}" type="parTrans" cxnId="{AD67DD78-7ECE-477B-8CDA-1366E294161B}">
      <dgm:prSet/>
      <dgm:spPr/>
      <dgm:t>
        <a:bodyPr/>
        <a:lstStyle/>
        <a:p>
          <a:endParaRPr lang="ru-RU"/>
        </a:p>
      </dgm:t>
    </dgm:pt>
    <dgm:pt modelId="{C40E349F-35E9-45FC-8767-BBD34EE3C696}" type="sibTrans" cxnId="{AD67DD78-7ECE-477B-8CDA-1366E294161B}">
      <dgm:prSet/>
      <dgm:spPr/>
      <dgm:t>
        <a:bodyPr/>
        <a:lstStyle/>
        <a:p>
          <a:endParaRPr lang="ru-RU"/>
        </a:p>
      </dgm:t>
    </dgm:pt>
    <dgm:pt modelId="{741C755F-ECAE-4BA2-BE6C-3260011CF8AB}">
      <dgm:prSet phldrT="[Текст]" custT="1"/>
      <dgm:spPr>
        <a:solidFill>
          <a:srgbClr val="B583B3"/>
        </a:solidFill>
      </dgm:spPr>
      <dgm:t>
        <a:bodyPr/>
        <a:lstStyle/>
        <a:p>
          <a:r>
            <a:rPr lang="ru-RU" sz="2400" dirty="0" smtClean="0"/>
            <a:t>Из одного слова(нераспространённые)</a:t>
          </a:r>
          <a:endParaRPr lang="ru-RU" sz="2400" dirty="0"/>
        </a:p>
      </dgm:t>
    </dgm:pt>
    <dgm:pt modelId="{8DF97D55-BE22-4C90-9D0F-F83A67735E28}" type="parTrans" cxnId="{47F76126-D751-4213-8759-74F5217A0654}">
      <dgm:prSet/>
      <dgm:spPr/>
      <dgm:t>
        <a:bodyPr/>
        <a:lstStyle/>
        <a:p>
          <a:endParaRPr lang="ru-RU"/>
        </a:p>
      </dgm:t>
    </dgm:pt>
    <dgm:pt modelId="{D51C77AF-0EBF-4367-8E80-158CE8A4422D}" type="sibTrans" cxnId="{47F76126-D751-4213-8759-74F5217A0654}">
      <dgm:prSet/>
      <dgm:spPr/>
      <dgm:t>
        <a:bodyPr/>
        <a:lstStyle/>
        <a:p>
          <a:endParaRPr lang="ru-RU"/>
        </a:p>
      </dgm:t>
    </dgm:pt>
    <dgm:pt modelId="{C9CD88E0-6D59-408F-B1CC-6B87318A5D94}" type="pres">
      <dgm:prSet presAssocID="{55FD8B70-5B0C-4008-86BC-DC0F4D06796C}" presName="compositeShape" presStyleCnt="0">
        <dgm:presLayoutVars>
          <dgm:chMax val="7"/>
          <dgm:dir/>
          <dgm:resizeHandles val="exact"/>
        </dgm:presLayoutVars>
      </dgm:prSet>
      <dgm:spPr/>
    </dgm:pt>
    <dgm:pt modelId="{F168FDA5-075A-48FF-BD71-451D095EF31F}" type="pres">
      <dgm:prSet presAssocID="{55FD8B70-5B0C-4008-86BC-DC0F4D06796C}" presName="wedge1" presStyleLbl="node1" presStyleIdx="0" presStyleCnt="3"/>
      <dgm:spPr/>
      <dgm:t>
        <a:bodyPr/>
        <a:lstStyle/>
        <a:p>
          <a:endParaRPr lang="ru-RU"/>
        </a:p>
      </dgm:t>
    </dgm:pt>
    <dgm:pt modelId="{6B73810F-A930-48CD-A225-066C95B7964D}" type="pres">
      <dgm:prSet presAssocID="{55FD8B70-5B0C-4008-86BC-DC0F4D06796C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907E68-1E65-45AA-A910-8CD4BBC9E993}" type="pres">
      <dgm:prSet presAssocID="{55FD8B70-5B0C-4008-86BC-DC0F4D06796C}" presName="wedge2" presStyleLbl="node1" presStyleIdx="1" presStyleCnt="3" custLinFactNeighborX="-25" custLinFactNeighborY="62"/>
      <dgm:spPr/>
      <dgm:t>
        <a:bodyPr/>
        <a:lstStyle/>
        <a:p>
          <a:endParaRPr lang="ru-RU"/>
        </a:p>
      </dgm:t>
    </dgm:pt>
    <dgm:pt modelId="{B7FCB025-304B-45C3-BB7A-E23929C4C85A}" type="pres">
      <dgm:prSet presAssocID="{55FD8B70-5B0C-4008-86BC-DC0F4D06796C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8FED68-C83A-47F4-8137-8BFF3E53731B}" type="pres">
      <dgm:prSet presAssocID="{55FD8B70-5B0C-4008-86BC-DC0F4D06796C}" presName="wedge3" presStyleLbl="node1" presStyleIdx="2" presStyleCnt="3" custLinFactNeighborX="-25" custLinFactNeighborY="62"/>
      <dgm:spPr/>
      <dgm:t>
        <a:bodyPr/>
        <a:lstStyle/>
        <a:p>
          <a:endParaRPr lang="ru-RU"/>
        </a:p>
      </dgm:t>
    </dgm:pt>
    <dgm:pt modelId="{2E333A41-65A4-49F4-81D4-D22A99558BA6}" type="pres">
      <dgm:prSet presAssocID="{55FD8B70-5B0C-4008-86BC-DC0F4D06796C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EF1F869-C601-47BB-9E46-D755920E8743}" type="presOf" srcId="{741C755F-ECAE-4BA2-BE6C-3260011CF8AB}" destId="{738FED68-C83A-47F4-8137-8BFF3E53731B}" srcOrd="0" destOrd="0" presId="urn:microsoft.com/office/officeart/2005/8/layout/chart3"/>
    <dgm:cxn modelId="{47F76126-D751-4213-8759-74F5217A0654}" srcId="{55FD8B70-5B0C-4008-86BC-DC0F4D06796C}" destId="{741C755F-ECAE-4BA2-BE6C-3260011CF8AB}" srcOrd="2" destOrd="0" parTransId="{8DF97D55-BE22-4C90-9D0F-F83A67735E28}" sibTransId="{D51C77AF-0EBF-4367-8E80-158CE8A4422D}"/>
    <dgm:cxn modelId="{AD67DD78-7ECE-477B-8CDA-1366E294161B}" srcId="{55FD8B70-5B0C-4008-86BC-DC0F4D06796C}" destId="{04E57D20-398B-4084-B2D2-5656B39D1191}" srcOrd="1" destOrd="0" parTransId="{E7ECD0F1-CECA-4085-B30A-165D0386F8E7}" sibTransId="{C40E349F-35E9-45FC-8767-BBD34EE3C696}"/>
    <dgm:cxn modelId="{4184456A-3CE2-4A4F-917A-8B6B893C0236}" type="presOf" srcId="{D7DF823A-1561-4F4D-967E-62FEBEC61F5E}" destId="{F168FDA5-075A-48FF-BD71-451D095EF31F}" srcOrd="0" destOrd="0" presId="urn:microsoft.com/office/officeart/2005/8/layout/chart3"/>
    <dgm:cxn modelId="{449AF3E2-A8C3-48F7-B7B3-95A5F09D407F}" type="presOf" srcId="{55FD8B70-5B0C-4008-86BC-DC0F4D06796C}" destId="{C9CD88E0-6D59-408F-B1CC-6B87318A5D94}" srcOrd="0" destOrd="0" presId="urn:microsoft.com/office/officeart/2005/8/layout/chart3"/>
    <dgm:cxn modelId="{0EC000D3-4BD7-46C4-9DB5-72D81695E7CE}" srcId="{55FD8B70-5B0C-4008-86BC-DC0F4D06796C}" destId="{D7DF823A-1561-4F4D-967E-62FEBEC61F5E}" srcOrd="0" destOrd="0" parTransId="{C0B563FD-29F0-4301-A97D-DE4C52863953}" sibTransId="{94D74460-4531-4DC2-90A7-EDB2B98A27B9}"/>
    <dgm:cxn modelId="{B0FE5DC6-4CC6-41D2-ABBD-C2159A79D7E9}" type="presOf" srcId="{04E57D20-398B-4084-B2D2-5656B39D1191}" destId="{7F907E68-1E65-45AA-A910-8CD4BBC9E993}" srcOrd="0" destOrd="0" presId="urn:microsoft.com/office/officeart/2005/8/layout/chart3"/>
    <dgm:cxn modelId="{3D0FF398-4CC8-425C-9408-73770930D9C5}" type="presOf" srcId="{D7DF823A-1561-4F4D-967E-62FEBEC61F5E}" destId="{6B73810F-A930-48CD-A225-066C95B7964D}" srcOrd="1" destOrd="0" presId="urn:microsoft.com/office/officeart/2005/8/layout/chart3"/>
    <dgm:cxn modelId="{F2F5A816-9FAB-4081-8A11-48DE136AB6BF}" type="presOf" srcId="{04E57D20-398B-4084-B2D2-5656B39D1191}" destId="{B7FCB025-304B-45C3-BB7A-E23929C4C85A}" srcOrd="1" destOrd="0" presId="urn:microsoft.com/office/officeart/2005/8/layout/chart3"/>
    <dgm:cxn modelId="{00A07AC2-0B6F-4644-8CA2-C9E8E1169CA2}" type="presOf" srcId="{741C755F-ECAE-4BA2-BE6C-3260011CF8AB}" destId="{2E333A41-65A4-49F4-81D4-D22A99558BA6}" srcOrd="1" destOrd="0" presId="urn:microsoft.com/office/officeart/2005/8/layout/chart3"/>
    <dgm:cxn modelId="{92C4CC4C-82D7-439A-A86B-3722721D270E}" type="presParOf" srcId="{C9CD88E0-6D59-408F-B1CC-6B87318A5D94}" destId="{F168FDA5-075A-48FF-BD71-451D095EF31F}" srcOrd="0" destOrd="0" presId="urn:microsoft.com/office/officeart/2005/8/layout/chart3"/>
    <dgm:cxn modelId="{A8A86780-3FC0-4211-BEF5-AA091B847D9D}" type="presParOf" srcId="{C9CD88E0-6D59-408F-B1CC-6B87318A5D94}" destId="{6B73810F-A930-48CD-A225-066C95B7964D}" srcOrd="1" destOrd="0" presId="urn:microsoft.com/office/officeart/2005/8/layout/chart3"/>
    <dgm:cxn modelId="{55A87FA1-E96E-4361-BB01-02D02B4D65A3}" type="presParOf" srcId="{C9CD88E0-6D59-408F-B1CC-6B87318A5D94}" destId="{7F907E68-1E65-45AA-A910-8CD4BBC9E993}" srcOrd="2" destOrd="0" presId="urn:microsoft.com/office/officeart/2005/8/layout/chart3"/>
    <dgm:cxn modelId="{3E486C49-9097-4753-A47F-3DD654CC434C}" type="presParOf" srcId="{C9CD88E0-6D59-408F-B1CC-6B87318A5D94}" destId="{B7FCB025-304B-45C3-BB7A-E23929C4C85A}" srcOrd="3" destOrd="0" presId="urn:microsoft.com/office/officeart/2005/8/layout/chart3"/>
    <dgm:cxn modelId="{D71A98BF-F096-41A5-9367-1FC55020245F}" type="presParOf" srcId="{C9CD88E0-6D59-408F-B1CC-6B87318A5D94}" destId="{738FED68-C83A-47F4-8137-8BFF3E53731B}" srcOrd="4" destOrd="0" presId="urn:microsoft.com/office/officeart/2005/8/layout/chart3"/>
    <dgm:cxn modelId="{FEFA235F-7458-419D-8E6B-5EC8BF9BF3F0}" type="presParOf" srcId="{C9CD88E0-6D59-408F-B1CC-6B87318A5D94}" destId="{2E333A41-65A4-49F4-81D4-D22A99558BA6}" srcOrd="5" destOrd="0" presId="urn:microsoft.com/office/officeart/2005/8/layout/chart3"/>
  </dgm:cxnLst>
  <dgm:bg>
    <a:noFill/>
  </dgm:bg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671E-61CA-4F3E-9713-45CDC8D73A24}" type="datetimeFigureOut">
              <a:rPr lang="ru-RU" smtClean="0"/>
              <a:pPr/>
              <a:t>17.03.2009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E27D-B04E-4E35-93D5-E09CFA80D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671E-61CA-4F3E-9713-45CDC8D73A24}" type="datetimeFigureOut">
              <a:rPr lang="ru-RU" smtClean="0"/>
              <a:pPr/>
              <a:t>17.03.2009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E27D-B04E-4E35-93D5-E09CFA80D49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671E-61CA-4F3E-9713-45CDC8D73A24}" type="datetimeFigureOut">
              <a:rPr lang="ru-RU" smtClean="0"/>
              <a:pPr/>
              <a:t>17.03.2009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E27D-B04E-4E35-93D5-E09CFA80D49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671E-61CA-4F3E-9713-45CDC8D73A24}" type="datetimeFigureOut">
              <a:rPr lang="ru-RU" smtClean="0"/>
              <a:pPr/>
              <a:t>17.03.2009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E27D-B04E-4E35-93D5-E09CFA80D49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671E-61CA-4F3E-9713-45CDC8D73A24}" type="datetimeFigureOut">
              <a:rPr lang="ru-RU" smtClean="0"/>
              <a:pPr/>
              <a:t>17.03.2009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F25E27D-B04E-4E35-93D5-E09CFA80D49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671E-61CA-4F3E-9713-45CDC8D73A24}" type="datetimeFigureOut">
              <a:rPr lang="ru-RU" smtClean="0"/>
              <a:pPr/>
              <a:t>17.03.2009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E27D-B04E-4E35-93D5-E09CFA80D49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671E-61CA-4F3E-9713-45CDC8D73A24}" type="datetimeFigureOut">
              <a:rPr lang="ru-RU" smtClean="0"/>
              <a:pPr/>
              <a:t>17.03.2009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E27D-B04E-4E35-93D5-E09CFA80D49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671E-61CA-4F3E-9713-45CDC8D73A24}" type="datetimeFigureOut">
              <a:rPr lang="ru-RU" smtClean="0"/>
              <a:pPr/>
              <a:t>17.03.2009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E27D-B04E-4E35-93D5-E09CFA80D49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671E-61CA-4F3E-9713-45CDC8D73A24}" type="datetimeFigureOut">
              <a:rPr lang="ru-RU" smtClean="0"/>
              <a:pPr/>
              <a:t>17.03.2009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E27D-B04E-4E35-93D5-E09CFA80D49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671E-61CA-4F3E-9713-45CDC8D73A24}" type="datetimeFigureOut">
              <a:rPr lang="ru-RU" smtClean="0"/>
              <a:pPr/>
              <a:t>17.03.2009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E27D-B04E-4E35-93D5-E09CFA80D49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671E-61CA-4F3E-9713-45CDC8D73A24}" type="datetimeFigureOut">
              <a:rPr lang="ru-RU" smtClean="0"/>
              <a:pPr/>
              <a:t>17.03.2009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E27D-B04E-4E35-93D5-E09CFA80D49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312671E-61CA-4F3E-9713-45CDC8D73A24}" type="datetimeFigureOut">
              <a:rPr lang="ru-RU" smtClean="0"/>
              <a:pPr/>
              <a:t>17.03.2009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F25E27D-B04E-4E35-93D5-E09CFA80D49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428992" y="500042"/>
            <a:ext cx="5105400" cy="2868168"/>
          </a:xfrm>
        </p:spPr>
        <p:txBody>
          <a:bodyPr/>
          <a:lstStyle/>
          <a:p>
            <a:r>
              <a:rPr lang="ru-RU" sz="4400" dirty="0" smtClean="0"/>
              <a:t>Предложения</a:t>
            </a:r>
            <a:r>
              <a:rPr lang="ru-RU" sz="4800" dirty="0" smtClean="0"/>
              <a:t> с</a:t>
            </a:r>
            <a:endParaRPr lang="ru-RU" sz="48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однородными членами.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Однородные члены предложения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Это члены предложения, которые отвечают на  один и тот же вопрос (являются одним и тем же членом предложения) и относятся к одному и тому же слову.</a:t>
            </a:r>
          </a:p>
          <a:p>
            <a:endParaRPr lang="ru-RU" dirty="0" smtClean="0"/>
          </a:p>
          <a:p>
            <a:r>
              <a:rPr lang="ru-RU" dirty="0" smtClean="0">
                <a:solidFill>
                  <a:schemeClr val="tx1">
                    <a:lumMod val="75000"/>
                  </a:schemeClr>
                </a:solidFill>
              </a:rPr>
              <a:t>Пример</a:t>
            </a:r>
            <a:r>
              <a:rPr lang="ru-RU" dirty="0" smtClean="0"/>
              <a:t>: За  </a:t>
            </a:r>
            <a:r>
              <a:rPr lang="ru-RU" dirty="0" smtClean="0">
                <a:solidFill>
                  <a:srgbClr val="FF0000"/>
                </a:solidFill>
              </a:rPr>
              <a:t>ветреную </a:t>
            </a:r>
            <a:r>
              <a:rPr lang="ru-RU" dirty="0" smtClean="0"/>
              <a:t>и </a:t>
            </a:r>
            <a:r>
              <a:rPr lang="ru-RU" dirty="0" smtClean="0">
                <a:solidFill>
                  <a:srgbClr val="FF0000"/>
                </a:solidFill>
              </a:rPr>
              <a:t>долгую </a:t>
            </a:r>
            <a:r>
              <a:rPr lang="ru-RU" dirty="0" smtClean="0"/>
              <a:t>ночь сад сбросил сухую листву.   (К. Паустовский)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643050"/>
            <a:ext cx="7858180" cy="3652870"/>
          </a:xfrm>
        </p:spPr>
        <p:txBody>
          <a:bodyPr/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2800" dirty="0" smtClean="0">
                <a:solidFill>
                  <a:srgbClr val="FFFFFF"/>
                </a:solidFill>
              </a:rPr>
              <a:t>Однородные члены предложения образуют сочинительные словосочетания. Они равноправны , т. е. не зависят друг от друга. Однородными  могут быть любые члены предложения , как главные , так и второстепенные.</a:t>
            </a:r>
            <a:br>
              <a:rPr lang="ru-RU" sz="2800" dirty="0" smtClean="0">
                <a:solidFill>
                  <a:srgbClr val="FFFFFF"/>
                </a:solidFill>
              </a:rPr>
            </a:br>
            <a:r>
              <a:rPr lang="ru-RU" sz="2800" dirty="0" smtClean="0">
                <a:solidFill>
                  <a:srgbClr val="FFFFFF"/>
                </a:solidFill>
              </a:rPr>
              <a:t/>
            </a:r>
            <a:br>
              <a:rPr lang="ru-RU" sz="2800" dirty="0" smtClean="0">
                <a:solidFill>
                  <a:srgbClr val="FFFFFF"/>
                </a:solidFill>
              </a:rPr>
            </a:br>
            <a:r>
              <a:rPr lang="ru-RU" sz="2800" dirty="0" smtClean="0">
                <a:solidFill>
                  <a:srgbClr val="FFFFFF"/>
                </a:solidFill>
              </a:rPr>
              <a:t>Пример: Пассажиры подходили редко и медленно.  (К. Паустовский)</a:t>
            </a:r>
            <a:br>
              <a:rPr lang="ru-RU" sz="2800" dirty="0" smtClean="0">
                <a:solidFill>
                  <a:srgbClr val="FFFFFF"/>
                </a:solidFill>
              </a:rPr>
            </a:br>
            <a:endParaRPr lang="ru-RU" sz="2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472" y="1428736"/>
            <a:ext cx="78581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Однородные члены предложения могут располагаться  подряд или отделяться друг от друга различными членами предложения.</a:t>
            </a:r>
          </a:p>
          <a:p>
            <a:endParaRPr lang="ru-RU" sz="2800" dirty="0" smtClean="0"/>
          </a:p>
          <a:p>
            <a:r>
              <a:rPr lang="ru-RU" sz="2800" dirty="0" smtClean="0">
                <a:solidFill>
                  <a:srgbClr val="C00000"/>
                </a:solidFill>
              </a:rPr>
              <a:t>Пример</a:t>
            </a:r>
            <a:r>
              <a:rPr lang="ru-RU" sz="2800" dirty="0" smtClean="0"/>
              <a:t>: Он на миг</a:t>
            </a:r>
            <a:r>
              <a:rPr lang="ru-RU" sz="2800" dirty="0" smtClean="0">
                <a:solidFill>
                  <a:srgbClr val="00B050"/>
                </a:solidFill>
              </a:rPr>
              <a:t> замер </a:t>
            </a:r>
            <a:r>
              <a:rPr lang="ru-RU" sz="2800" dirty="0" smtClean="0"/>
              <a:t>, только </a:t>
            </a:r>
            <a:r>
              <a:rPr lang="ru-RU" sz="2800" dirty="0" smtClean="0">
                <a:solidFill>
                  <a:srgbClr val="00B050"/>
                </a:solidFill>
              </a:rPr>
              <a:t>ворочал </a:t>
            </a:r>
            <a:r>
              <a:rPr lang="ru-RU" sz="2800" dirty="0" smtClean="0"/>
              <a:t>глазами по сторонам. ( Б. Житков.)</a:t>
            </a:r>
          </a:p>
          <a:p>
            <a:endParaRPr lang="ru-RU" sz="2800" dirty="0" smtClean="0"/>
          </a:p>
          <a:p>
            <a:r>
              <a:rPr lang="ru-RU" sz="2800" dirty="0" smtClean="0">
                <a:solidFill>
                  <a:srgbClr val="C00000"/>
                </a:solidFill>
              </a:rPr>
              <a:t>Пример</a:t>
            </a:r>
            <a:r>
              <a:rPr lang="ru-RU" sz="2800" dirty="0" smtClean="0"/>
              <a:t>:  Ветер</a:t>
            </a:r>
            <a:r>
              <a:rPr lang="ru-RU" sz="2800" dirty="0" smtClean="0">
                <a:solidFill>
                  <a:srgbClr val="00B050"/>
                </a:solidFill>
              </a:rPr>
              <a:t> налетает </a:t>
            </a:r>
            <a:r>
              <a:rPr lang="ru-RU" sz="2800" dirty="0" smtClean="0"/>
              <a:t>с новой силой , </a:t>
            </a:r>
            <a:r>
              <a:rPr lang="ru-RU" sz="2800" dirty="0" smtClean="0">
                <a:solidFill>
                  <a:srgbClr val="00B050"/>
                </a:solidFill>
              </a:rPr>
              <a:t>морщит</a:t>
            </a:r>
            <a:r>
              <a:rPr lang="ru-RU" sz="2800" dirty="0" smtClean="0"/>
              <a:t> гладь реки , а потом </a:t>
            </a:r>
            <a:r>
              <a:rPr lang="ru-RU" sz="2800" dirty="0" smtClean="0">
                <a:solidFill>
                  <a:srgbClr val="00B050"/>
                </a:solidFill>
              </a:rPr>
              <a:t>стихает</a:t>
            </a:r>
            <a:r>
              <a:rPr lang="ru-RU" sz="2800" dirty="0" smtClean="0"/>
              <a:t>. (В. Астафьев.)</a:t>
            </a:r>
            <a:endParaRPr lang="ru-RU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0"/>
            <a:ext cx="8258204" cy="7143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Однородные члены предложения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714356"/>
          <a:ext cx="9144000" cy="6143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5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1500174"/>
            <a:ext cx="707236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Не являются однородными членами предложения повторяющиеся слова, имеющие усилительное значение (бился , бился; далеко - далеко), фразеологизмы ( ни свет ни заря; и день и ночь и др.), простые осложнённые сказуемые ( сделал так сделал, сходи принеси, сходи возьми и т. д.)</a:t>
            </a:r>
            <a:endParaRPr lang="ru-RU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1000108"/>
            <a:ext cx="728667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Однородные члены предложения употребляются в разных стилях речи для более точного описания предметов и явлений. Они могут передавать разные оттенки значений. Усиливая эмоциональность высказывания, однородные члены предложения  делают речь более выразительной.</a:t>
            </a:r>
            <a:endParaRPr lang="ru-RU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2">
      <a:dk1>
        <a:sysClr val="windowText" lastClr="000000"/>
      </a:dk1>
      <a:lt1>
        <a:srgbClr val="FFC9E6"/>
      </a:lt1>
      <a:dk2>
        <a:srgbClr val="666666"/>
      </a:dk2>
      <a:lt2>
        <a:srgbClr val="C6D8DE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77</TotalTime>
  <Words>210</Words>
  <Application>Microsoft Office PowerPoint</Application>
  <PresentationFormat>Экран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Предложения с</vt:lpstr>
      <vt:lpstr>Однородные члены предложения</vt:lpstr>
      <vt:lpstr>   Однородные члены предложения образуют сочинительные словосочетания. Они равноправны , т. е. не зависят друг от друга. Однородными  могут быть любые члены предложения , как главные , так и второстепенные.  Пример: Пассажиры подходили редко и медленно.  (К. Паустовский) </vt:lpstr>
      <vt:lpstr>Слайд 4</vt:lpstr>
      <vt:lpstr>Однородные члены предложения</vt:lpstr>
      <vt:lpstr>Слайд 6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Урок-презентация по русскому языку в 11 классе на тему "Предложения с однородными членами" www.uroki.net</dc:title>
  <dc:subject>на тему "Предложения с однородными членами"</dc:subject>
  <dc:creator>Парфирова Лилиана Валерьевна</dc:creator>
  <cp:keywords>учитель русский язык литература разработка урока презентация открытый урок</cp:keywords>
  <dc:description>Урок-презентация по русскому языку в 11 классе на тему "Предложения с однородными членами" для учителя русского языка и литературы в школе</dc:description>
  <cp:lastModifiedBy>Литература</cp:lastModifiedBy>
  <cp:revision>8</cp:revision>
  <dcterms:created xsi:type="dcterms:W3CDTF">2009-03-16T17:40:19Z</dcterms:created>
  <dcterms:modified xsi:type="dcterms:W3CDTF">2009-03-17T10:59:25Z</dcterms:modified>
  <cp:category>Для учителя русского языка и литературы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64440492-4C8B-11D1-8B70-080036B11A03}" pid="4">
    <vt:lpwstr>www.uroki.net</vt:lpwstr>
  </property>
</Properties>
</file>