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E8FAA2B-9CF6-4507-9518-47595FD539B8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2DE722-57A0-4E22-ACEF-F5D7F5BF36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65176" lvl="8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ru-RU" sz="4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65176" lvl="8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ru-RU" sz="4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265176" lvl="8" indent="-265176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ru-RU" sz="73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Руководство по решению   задания </a:t>
            </a:r>
            <a:r>
              <a:rPr lang="ru-RU" sz="73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А24.</a:t>
            </a:r>
            <a:endParaRPr lang="ru-RU" sz="73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ru-RU" sz="4800" dirty="0" smtClean="0"/>
          </a:p>
          <a:p>
            <a:pPr>
              <a:buNone/>
            </a:pPr>
            <a:r>
              <a:rPr lang="ru-RU" sz="63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Знаки препинания в сложноподчинённом предложении с придаточным определительным</a:t>
            </a:r>
            <a:r>
              <a:rPr lang="ru-RU" sz="6300" i="1" dirty="0" smtClean="0"/>
              <a:t>.</a:t>
            </a:r>
            <a:endParaRPr lang="ru-RU" sz="63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83880" cy="41879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сложноподчинённое предложение с придаточным определительным-</a:t>
            </a:r>
          </a:p>
          <a:p>
            <a:pPr>
              <a:buNone/>
            </a:pPr>
            <a:r>
              <a:rPr lang="ru-RU" sz="2400" dirty="0" smtClean="0"/>
              <a:t>это такое сложноподчинённое предложение , в котором придаточная часть относится к существительному(или слову в значении существительного),определяет его и отвечает на вопрос </a:t>
            </a:r>
            <a:r>
              <a:rPr lang="ru-RU" sz="2400" b="1" i="1" u="sng" dirty="0" smtClean="0"/>
              <a:t>«какой?».</a:t>
            </a:r>
          </a:p>
          <a:p>
            <a:pPr>
              <a:buNone/>
            </a:pPr>
            <a:endParaRPr lang="ru-RU" sz="2400" i="1" u="sng" dirty="0" smtClean="0"/>
          </a:p>
          <a:p>
            <a:pPr>
              <a:buNone/>
            </a:pPr>
            <a:r>
              <a:rPr lang="ru-RU" sz="2400" dirty="0" smtClean="0"/>
              <a:t>Например, </a:t>
            </a:r>
          </a:p>
          <a:p>
            <a:pPr>
              <a:buNone/>
            </a:pPr>
            <a:r>
              <a:rPr lang="ru-RU" sz="2400" i="1" dirty="0" smtClean="0"/>
              <a:t>За работой я напевала какие-то собственные мотивы (какие?), которые меня трогали (И.Бунин).   </a:t>
            </a:r>
          </a:p>
          <a:p>
            <a:pPr>
              <a:buNone/>
            </a:pPr>
            <a:r>
              <a:rPr lang="ru-RU" sz="2400" i="1" dirty="0" smtClean="0"/>
              <a:t>                    </a:t>
            </a:r>
            <a:r>
              <a:rPr lang="en-US" sz="2400" i="1" dirty="0" smtClean="0"/>
              <a:t>[    ], (</a:t>
            </a:r>
            <a:r>
              <a:rPr lang="ru-RU" sz="2400" i="1" dirty="0" smtClean="0"/>
              <a:t>которые).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183880" cy="4187952"/>
          </a:xfrm>
        </p:spPr>
        <p:txBody>
          <a:bodyPr>
            <a:noAutofit/>
          </a:bodyPr>
          <a:lstStyle/>
          <a:p>
            <a:r>
              <a:rPr lang="ru-RU" dirty="0" smtClean="0"/>
              <a:t>Придаточные определительные прикрепляются к определяемым словам союзными словами </a:t>
            </a:r>
            <a:r>
              <a:rPr lang="ru-RU" b="1" i="1" u="sng" dirty="0" smtClean="0"/>
              <a:t>который, что, когда, где, куда </a:t>
            </a:r>
            <a:r>
              <a:rPr lang="ru-RU" i="1" u="sng" dirty="0" smtClean="0"/>
              <a:t> и др.</a:t>
            </a:r>
          </a:p>
          <a:p>
            <a:r>
              <a:rPr lang="ru-RU" dirty="0" smtClean="0"/>
              <a:t>Придаточное определительное всегда стоит либо после главного предложения, либо внутри главного.  </a:t>
            </a:r>
          </a:p>
          <a:p>
            <a:r>
              <a:rPr lang="ru-RU" dirty="0" smtClean="0"/>
              <a:t>Например, </a:t>
            </a:r>
            <a:r>
              <a:rPr lang="en-US" dirty="0" smtClean="0"/>
              <a:t>1.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ru-RU" dirty="0" smtClean="0"/>
              <a:t>мы повторяем правила(какие?)</a:t>
            </a:r>
            <a:r>
              <a:rPr lang="en-US" dirty="0" smtClean="0"/>
              <a:t>]</a:t>
            </a:r>
            <a:r>
              <a:rPr lang="ru-RU" dirty="0" smtClean="0"/>
              <a:t>,</a:t>
            </a:r>
            <a:r>
              <a:rPr lang="en-US" dirty="0" smtClean="0"/>
              <a:t>(</a:t>
            </a:r>
            <a:r>
              <a:rPr lang="ru-RU" b="1" dirty="0" smtClean="0"/>
              <a:t>без знания которых сложно сдать экзамен по русскому языку</a:t>
            </a:r>
            <a:r>
              <a:rPr lang="ru-RU" dirty="0" smtClean="0"/>
              <a:t>).</a:t>
            </a:r>
            <a:endParaRPr lang="en-US" dirty="0" smtClean="0"/>
          </a:p>
          <a:p>
            <a:r>
              <a:rPr lang="en-US" dirty="0" smtClean="0"/>
              <a:t>2. [</a:t>
            </a:r>
            <a:r>
              <a:rPr lang="ru-RU" dirty="0" smtClean="0"/>
              <a:t>Книга(какая?),</a:t>
            </a:r>
            <a:r>
              <a:rPr lang="ru-RU" b="1" dirty="0" smtClean="0"/>
              <a:t>(которую вы сейчас держите в руках</a:t>
            </a:r>
            <a:r>
              <a:rPr lang="ru-RU" dirty="0" smtClean="0"/>
              <a:t>),поможет вам справиться со сложными тестовыми заданиями</a:t>
            </a:r>
            <a:r>
              <a:rPr lang="en-US" dirty="0" smtClean="0"/>
              <a:t>]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Обратить внимание!</a:t>
            </a:r>
          </a:p>
          <a:p>
            <a:endParaRPr lang="ru-RU" sz="2000" dirty="0" smtClean="0"/>
          </a:p>
          <a:p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sz="2000" dirty="0" smtClean="0"/>
              <a:t>. на «</a:t>
            </a:r>
            <a:r>
              <a:rPr lang="ru-RU" sz="2000" b="1" dirty="0" err="1" smtClean="0"/>
              <a:t>дистантное</a:t>
            </a:r>
            <a:r>
              <a:rPr lang="ru-RU" sz="2000" b="1" dirty="0" smtClean="0"/>
              <a:t> </a:t>
            </a:r>
            <a:r>
              <a:rPr lang="ru-RU" sz="2000" dirty="0" smtClean="0"/>
              <a:t>расположение слова </a:t>
            </a:r>
            <a:r>
              <a:rPr lang="ru-RU" sz="2000" b="1" i="1" dirty="0" smtClean="0"/>
              <a:t>который</a:t>
            </a:r>
            <a:r>
              <a:rPr lang="ru-RU" sz="2000" dirty="0" smtClean="0"/>
              <a:t>».</a:t>
            </a:r>
          </a:p>
          <a:p>
            <a:endParaRPr lang="ru-RU" sz="2000" dirty="0" smtClean="0"/>
          </a:p>
          <a:p>
            <a:r>
              <a:rPr lang="ru-RU" sz="2000" dirty="0" smtClean="0"/>
              <a:t>Рассмотрим два предложения:</a:t>
            </a:r>
          </a:p>
          <a:p>
            <a:endParaRPr lang="ru-RU" sz="2000" dirty="0" smtClean="0"/>
          </a:p>
          <a:p>
            <a:r>
              <a:rPr lang="ru-RU" sz="2000" dirty="0" smtClean="0"/>
              <a:t>1)</a:t>
            </a:r>
            <a:r>
              <a:rPr lang="ru-RU" sz="2000" dirty="0" err="1" smtClean="0"/>
              <a:t>Дом,в</a:t>
            </a:r>
            <a:r>
              <a:rPr lang="ru-RU" sz="2000" dirty="0" smtClean="0"/>
              <a:t> котором мы </a:t>
            </a:r>
            <a:r>
              <a:rPr lang="ru-RU" sz="2000" dirty="0" err="1" smtClean="0"/>
              <a:t>жили,раньше</a:t>
            </a:r>
            <a:r>
              <a:rPr lang="ru-RU" sz="2000" dirty="0" smtClean="0"/>
              <a:t> принадлежал известному купцу.</a:t>
            </a:r>
          </a:p>
          <a:p>
            <a:endParaRPr lang="ru-RU" sz="2000" dirty="0" smtClean="0"/>
          </a:p>
          <a:p>
            <a:r>
              <a:rPr lang="ru-RU" sz="2000" dirty="0" smtClean="0"/>
              <a:t>2)Коляска подъезжала к усадьбе </a:t>
            </a:r>
            <a:r>
              <a:rPr lang="ru-RU" sz="2000" dirty="0" err="1" smtClean="0"/>
              <a:t>барыни,о</a:t>
            </a:r>
            <a:r>
              <a:rPr lang="ru-RU" sz="2000" dirty="0" smtClean="0"/>
              <a:t> невероятной жестокости и жадности которой в округе ходили самые невероятные слухи.</a:t>
            </a:r>
          </a:p>
          <a:p>
            <a:endParaRPr lang="ru-RU" sz="2000" dirty="0" smtClean="0"/>
          </a:p>
          <a:p>
            <a:r>
              <a:rPr lang="ru-RU" sz="2000" dirty="0" smtClean="0"/>
              <a:t>В первом предложении слово который стоит сразу после определяемого </a:t>
            </a:r>
            <a:r>
              <a:rPr lang="ru-RU" sz="2000" dirty="0" err="1" smtClean="0"/>
              <a:t>слова,а</a:t>
            </a:r>
            <a:r>
              <a:rPr lang="ru-RU" sz="2000" dirty="0" smtClean="0"/>
              <a:t> во </a:t>
            </a:r>
            <a:r>
              <a:rPr lang="ru-RU" sz="2000" dirty="0" err="1" smtClean="0"/>
              <a:t>втором-далеко</a:t>
            </a:r>
            <a:r>
              <a:rPr lang="ru-RU" sz="2000" dirty="0" smtClean="0"/>
              <a:t>(на дистанции)от него.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5800" b="1" i="1" dirty="0" smtClean="0">
                <a:solidFill>
                  <a:schemeClr val="accent2">
                    <a:lumMod val="75000"/>
                  </a:schemeClr>
                </a:solidFill>
              </a:rPr>
              <a:t>Обратить внимание!</a:t>
            </a:r>
          </a:p>
          <a:p>
            <a:endParaRPr lang="ru-RU" dirty="0" smtClean="0"/>
          </a:p>
          <a:p>
            <a:r>
              <a:rPr lang="ru-RU" sz="4500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ru-RU" sz="4500" dirty="0" smtClean="0"/>
              <a:t>Если зависимым словом при деепричастии является союзное слово </a:t>
            </a:r>
            <a:r>
              <a:rPr lang="ru-RU" sz="4500" b="1" i="1" dirty="0" smtClean="0"/>
              <a:t>который</a:t>
            </a:r>
            <a:r>
              <a:rPr lang="ru-RU" sz="4500" dirty="0" smtClean="0"/>
              <a:t>, то оно не отделяется запятой от деепричастия : запятая ставится перед деепричастным оборотом ,а  после слова </a:t>
            </a:r>
            <a:r>
              <a:rPr lang="ru-RU" sz="4500" b="1" i="1" dirty="0" smtClean="0"/>
              <a:t>который </a:t>
            </a:r>
            <a:r>
              <a:rPr lang="ru-RU" sz="4500" dirty="0" smtClean="0"/>
              <a:t>-нет.</a:t>
            </a:r>
          </a:p>
          <a:p>
            <a:r>
              <a:rPr lang="ru-RU" sz="4500" dirty="0" smtClean="0"/>
              <a:t>Пример,</a:t>
            </a:r>
          </a:p>
          <a:p>
            <a:r>
              <a:rPr lang="ru-RU" sz="4500" dirty="0" smtClean="0"/>
              <a:t>Вот книга ,прочитав которую _ ты многое для себя откроешь.</a:t>
            </a:r>
          </a:p>
          <a:p>
            <a:endParaRPr lang="ru-RU" sz="4500" dirty="0" smtClean="0"/>
          </a:p>
          <a:p>
            <a:r>
              <a:rPr lang="ru-RU" sz="4500" dirty="0" smtClean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ru-RU" sz="4500" dirty="0" smtClean="0"/>
              <a:t>Никогда не ставится запятая после союзного слова </a:t>
            </a:r>
            <a:r>
              <a:rPr lang="ru-RU" sz="4500" b="1" i="1" dirty="0" smtClean="0"/>
              <a:t>который</a:t>
            </a:r>
            <a:r>
              <a:rPr lang="ru-RU" sz="4500" dirty="0" smtClean="0"/>
              <a:t>.</a:t>
            </a:r>
            <a:endParaRPr lang="ru-RU" sz="4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Если придаточное предложение стоит внутри главного , то оно выделяется запятыми с обеих сторон.</a:t>
            </a:r>
          </a:p>
          <a:p>
            <a:r>
              <a:rPr lang="ru-RU" sz="2400" dirty="0" smtClean="0"/>
              <a:t>Пример задания:</a:t>
            </a:r>
          </a:p>
          <a:p>
            <a:r>
              <a:rPr lang="ru-RU" sz="2400" dirty="0" smtClean="0"/>
              <a:t>В каком варианте ответа правильно указаны все цифры , на месте которых в предложении должны стоять запятые?</a:t>
            </a:r>
          </a:p>
          <a:p>
            <a:r>
              <a:rPr lang="ru-RU" sz="2400" i="1" dirty="0" smtClean="0"/>
              <a:t>Могучая дальневосточная тайга(1) </a:t>
            </a:r>
            <a:r>
              <a:rPr lang="ru-RU" sz="2400" dirty="0" smtClean="0"/>
              <a:t>удивительной красотой(2) которой(3) мы любовались(4)</a:t>
            </a:r>
            <a:r>
              <a:rPr lang="ru-RU" sz="2400" b="1" i="1" dirty="0" smtClean="0"/>
              <a:t> </a:t>
            </a:r>
            <a:r>
              <a:rPr lang="ru-RU" sz="2400" i="1" dirty="0" smtClean="0"/>
              <a:t>представляла безбрежный зелёный океан</a:t>
            </a:r>
          </a:p>
          <a:p>
            <a:r>
              <a:rPr lang="ru-RU" sz="2400" dirty="0" smtClean="0"/>
              <a:t>1)1,3</a:t>
            </a:r>
          </a:p>
          <a:p>
            <a:r>
              <a:rPr lang="ru-RU" sz="2400" dirty="0" smtClean="0"/>
              <a:t>2)1,4</a:t>
            </a:r>
          </a:p>
          <a:p>
            <a:r>
              <a:rPr lang="ru-RU" sz="2400" dirty="0" smtClean="0"/>
              <a:t>3)2,3,4</a:t>
            </a:r>
          </a:p>
          <a:p>
            <a:r>
              <a:rPr lang="ru-RU" sz="2400" dirty="0" smtClean="0"/>
              <a:t>4)2,4</a:t>
            </a:r>
          </a:p>
          <a:p>
            <a:r>
              <a:rPr lang="ru-RU" sz="2400" i="1" dirty="0" smtClean="0"/>
              <a:t>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ru-RU" sz="2400" i="1" dirty="0" smtClean="0"/>
              <a:t>определить грамматические основы и найти границы главного предложения и придаточного.</a:t>
            </a:r>
          </a:p>
          <a:p>
            <a:r>
              <a:rPr lang="ru-RU" sz="2400" i="1" dirty="0" smtClean="0"/>
              <a:t>Могучая дальневосточная тайга(какая?) , </a:t>
            </a:r>
            <a:r>
              <a:rPr lang="ru-RU" sz="2400" b="1" i="1" dirty="0" smtClean="0"/>
              <a:t>удивительной красотой которой мы любовались </a:t>
            </a:r>
            <a:r>
              <a:rPr lang="ru-RU" sz="2400" i="1" dirty="0" smtClean="0"/>
              <a:t>,представляла безбрежный зелёный океан.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2400" dirty="0" smtClean="0"/>
              <a:t>.Так как придаточное предложение находится внутри главного, значит ,должно быть обособлено двумя запятыми.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ru-RU" sz="2400" dirty="0" smtClean="0"/>
              <a:t>. Но можно рассуждать и так: часть предложения, отвечающая на поставленный вопрос </a:t>
            </a:r>
            <a:r>
              <a:rPr lang="ru-RU" sz="2400" b="1" i="1" dirty="0" smtClean="0"/>
              <a:t>какой</a:t>
            </a:r>
            <a:r>
              <a:rPr lang="ru-RU" sz="2400" dirty="0" smtClean="0"/>
              <a:t>, и есть придаточное определительное, которое нужно выделить </a:t>
            </a:r>
            <a:r>
              <a:rPr lang="ru-RU" sz="2400" i="1" dirty="0" smtClean="0"/>
              <a:t>с обеих сторон запятыми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Обратить внимание!</a:t>
            </a:r>
          </a:p>
          <a:p>
            <a:r>
              <a:rPr lang="ru-RU" dirty="0" smtClean="0"/>
              <a:t>Если придаточные определительные однородные и соединяются неповторяющимся союзом </a:t>
            </a:r>
            <a:r>
              <a:rPr lang="ru-RU" b="1" dirty="0" smtClean="0"/>
              <a:t>(и)</a:t>
            </a:r>
            <a:r>
              <a:rPr lang="ru-RU" dirty="0" smtClean="0"/>
              <a:t>, то между ними запятая не ставится!</a:t>
            </a:r>
          </a:p>
          <a:p>
            <a:r>
              <a:rPr lang="ru-RU" i="1" dirty="0" smtClean="0"/>
              <a:t>Например:</a:t>
            </a:r>
          </a:p>
          <a:p>
            <a:r>
              <a:rPr lang="ru-RU" dirty="0" smtClean="0"/>
              <a:t>Теплота (какая?), с которой дочь говорила о своей матери и которая освещала ей лицо, невольно привлекала внимание.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0"/>
            <a:ext cx="8212484" cy="47183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Таким образом, чтобы правильно определиться в расстановке запятых , следует: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dirty="0" smtClean="0"/>
              <a:t>.Определив грамматические основы, разграничить главное и придаточное предложение.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dirty="0" smtClean="0"/>
              <a:t>.От главного к придаточному предложению задать вопрос.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ru-RU" dirty="0" smtClean="0"/>
              <a:t>Если придаточное стоит внутри главного, то выделить его запятыми с двух сторон.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4.</a:t>
            </a:r>
            <a:r>
              <a:rPr lang="ru-RU" dirty="0" smtClean="0"/>
              <a:t> Следует помнить ,что между однородными определительными придаточными запятая не ставится!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2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280</TotalTime>
  <Words>490</Words>
  <Application>Microsoft Office PowerPoint</Application>
  <PresentationFormat>Экран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M&amp;P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Урок-презентация по русскому языку в 11 классе на тему "Сложноподчиненные предложения" www.uroki.net</dc:title>
  <dc:subject>на тему "Сложноподчиненные предложения"</dc:subject>
  <dc:creator>Парфирова Лилиана Валерьевна</dc:creator>
  <cp:keywords>учитель урок презентация русский язык русская литература конспект разработка урока открытый урок школа</cp:keywords>
  <dc:description>Урок-презентация по русскому языку в 11 классе на тему "Сложноподчиненные предложения" www.uroki.net</dc:description>
  <cp:lastModifiedBy>Литература</cp:lastModifiedBy>
  <cp:revision>30</cp:revision>
  <dcterms:created xsi:type="dcterms:W3CDTF">2009-03-14T06:37:01Z</dcterms:created>
  <dcterms:modified xsi:type="dcterms:W3CDTF">2009-03-17T06:35:03Z</dcterms:modified>
  <cp:category>Для учителя русского языка и литературы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64440492-4C8B-11D1-8B70-080036B11A03}" pid="4">
    <vt:lpwstr>www.uroki.net</vt:lpwstr>
  </property>
</Properties>
</file>