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8" r:id="rId2"/>
    <p:sldId id="259" r:id="rId3"/>
    <p:sldId id="260" r:id="rId4"/>
    <p:sldId id="26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68" y="1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57734-0A4F-4B78-8DB0-848456D6F935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6BCBB5-E4CF-4121-88D5-9D135C0C32C0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C00FC2-75EF-4ABD-B6BA-3F188CBC0F2D}" type="datetimeFigureOut">
              <a:rPr lang="ru-RU" smtClean="0"/>
              <a:pPr/>
              <a:t>18.03.2009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0AC122-EC87-4844-87BB-48F9DF110C4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1214422"/>
            <a:ext cx="8229600" cy="2857520"/>
          </a:xfrm>
        </p:spPr>
        <p:txBody>
          <a:bodyPr>
            <a:noAutofit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/>
              <a:t/>
            </a:r>
            <a:br>
              <a:rPr lang="ru-RU" dirty="0"/>
            </a:br>
            <a:r>
              <a:rPr lang="ru-RU" dirty="0" smtClean="0"/>
              <a:t>Постановка</a:t>
            </a:r>
            <a:r>
              <a:rPr lang="ru-RU" dirty="0" smtClean="0"/>
              <a:t> </a:t>
            </a:r>
            <a:r>
              <a:rPr lang="ru-RU" dirty="0" smtClean="0"/>
              <a:t>знаков препинания в</a:t>
            </a:r>
            <a:br>
              <a:rPr lang="ru-RU" dirty="0" smtClean="0"/>
            </a:br>
            <a:r>
              <a:rPr lang="ru-RU" dirty="0" smtClean="0"/>
              <a:t>в предложениях с разными видами связи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286388"/>
            <a:ext cx="8229600" cy="4525963"/>
          </a:xfrm>
        </p:spPr>
        <p:txBody>
          <a:bodyPr/>
          <a:lstStyle/>
          <a:p>
            <a:endParaRPr lang="ru-RU" dirty="0" smtClean="0"/>
          </a:p>
          <a:p>
            <a:endParaRPr lang="ru-RU" b="1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8858280" cy="1143000"/>
          </a:xfrm>
        </p:spPr>
        <p:txBody>
          <a:bodyPr>
            <a:noAutofit/>
          </a:bodyPr>
          <a:lstStyle/>
          <a:p>
            <a:r>
              <a:rPr lang="ru-RU" sz="3600" b="1" u="sng" dirty="0" smtClean="0"/>
              <a:t/>
            </a:r>
            <a:br>
              <a:rPr lang="ru-RU" sz="3600" b="1" u="sng" dirty="0" smtClean="0"/>
            </a:br>
            <a:r>
              <a:rPr lang="ru-RU" sz="3600" b="1" u="sng" dirty="0" smtClean="0"/>
              <a:t>Постановка знаков препинания на стыке союзов. </a:t>
            </a:r>
            <a:endParaRPr lang="ru-RU" sz="3600" b="1" u="sng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000100" y="5000636"/>
            <a:ext cx="100013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2357422" y="4857760"/>
            <a:ext cx="100013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2357422" y="5072074"/>
            <a:ext cx="100013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авая круглая скобка 6"/>
          <p:cNvSpPr/>
          <p:nvPr/>
        </p:nvSpPr>
        <p:spPr>
          <a:xfrm>
            <a:off x="3286116" y="4572008"/>
            <a:ext cx="285752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8" name="Правая круглая скобка 7"/>
          <p:cNvSpPr/>
          <p:nvPr/>
        </p:nvSpPr>
        <p:spPr>
          <a:xfrm rot="10800000">
            <a:off x="857224" y="4572008"/>
            <a:ext cx="285752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571868" y="4429132"/>
            <a:ext cx="7143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12" name="Двойные круглые скобки 11"/>
          <p:cNvSpPr/>
          <p:nvPr/>
        </p:nvSpPr>
        <p:spPr>
          <a:xfrm>
            <a:off x="4143372" y="4500570"/>
            <a:ext cx="2000264" cy="928694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4" name="Двойные круглые скобки 13"/>
          <p:cNvSpPr/>
          <p:nvPr/>
        </p:nvSpPr>
        <p:spPr>
          <a:xfrm>
            <a:off x="4857752" y="4500570"/>
            <a:ext cx="2571768" cy="928694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4143372" y="4714884"/>
            <a:ext cx="92869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что</a:t>
            </a:r>
            <a:endParaRPr lang="ru-RU" sz="24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857752" y="4714884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е</a:t>
            </a:r>
            <a:r>
              <a:rPr lang="ru-RU" sz="2800" b="1" dirty="0" smtClean="0"/>
              <a:t>сли…</a:t>
            </a:r>
            <a:endParaRPr lang="ru-RU" sz="2800" b="1" dirty="0"/>
          </a:p>
        </p:txBody>
      </p:sp>
      <p:sp>
        <p:nvSpPr>
          <p:cNvPr id="17" name="TextBox 16"/>
          <p:cNvSpPr txBox="1"/>
          <p:nvPr/>
        </p:nvSpPr>
        <p:spPr>
          <a:xfrm>
            <a:off x="6786578" y="4786322"/>
            <a:ext cx="5715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то</a:t>
            </a:r>
            <a:endParaRPr lang="ru-RU" sz="2400" b="1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6215074" y="4357694"/>
            <a:ext cx="9856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7429520" y="4714884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 Black" pitchFamily="34" charset="0"/>
              </a:rPr>
              <a:t>.</a:t>
            </a:r>
          </a:p>
        </p:txBody>
      </p:sp>
      <p:sp>
        <p:nvSpPr>
          <p:cNvPr id="21" name="Дуга 20"/>
          <p:cNvSpPr/>
          <p:nvPr/>
        </p:nvSpPr>
        <p:spPr>
          <a:xfrm>
            <a:off x="3643306" y="4929198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5" name="Дуга 24"/>
          <p:cNvSpPr/>
          <p:nvPr/>
        </p:nvSpPr>
        <p:spPr>
          <a:xfrm>
            <a:off x="6215074" y="4857760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7" name="Дуга 26"/>
          <p:cNvSpPr/>
          <p:nvPr/>
        </p:nvSpPr>
        <p:spPr>
          <a:xfrm>
            <a:off x="6786578" y="4786322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34" name="Выгнутая влево стрелка 33"/>
          <p:cNvSpPr/>
          <p:nvPr/>
        </p:nvSpPr>
        <p:spPr>
          <a:xfrm rot="5400000">
            <a:off x="5393537" y="3036091"/>
            <a:ext cx="571504" cy="264320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cxnSp>
        <p:nvCxnSpPr>
          <p:cNvPr id="92" name="Прямая соединительная линия 91"/>
          <p:cNvCxnSpPr/>
          <p:nvPr/>
        </p:nvCxnSpPr>
        <p:spPr>
          <a:xfrm>
            <a:off x="1000100" y="2428868"/>
            <a:ext cx="100013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3" name="Прямая соединительная линия 92"/>
          <p:cNvCxnSpPr/>
          <p:nvPr/>
        </p:nvCxnSpPr>
        <p:spPr>
          <a:xfrm>
            <a:off x="2357422" y="2285992"/>
            <a:ext cx="100013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4" name="Прямая соединительная линия 93"/>
          <p:cNvCxnSpPr/>
          <p:nvPr/>
        </p:nvCxnSpPr>
        <p:spPr>
          <a:xfrm>
            <a:off x="2357422" y="2500306"/>
            <a:ext cx="100013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5" name="Правая круглая скобка 94"/>
          <p:cNvSpPr/>
          <p:nvPr/>
        </p:nvSpPr>
        <p:spPr>
          <a:xfrm>
            <a:off x="3286116" y="2000240"/>
            <a:ext cx="285752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6" name="Правая круглая скобка 95"/>
          <p:cNvSpPr/>
          <p:nvPr/>
        </p:nvSpPr>
        <p:spPr>
          <a:xfrm rot="10800000">
            <a:off x="857224" y="2000240"/>
            <a:ext cx="285752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97" name="Прямоугольник 96"/>
          <p:cNvSpPr/>
          <p:nvPr/>
        </p:nvSpPr>
        <p:spPr>
          <a:xfrm>
            <a:off x="3643306" y="1857364"/>
            <a:ext cx="7143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98" name="Двойные круглые скобки 97"/>
          <p:cNvSpPr/>
          <p:nvPr/>
        </p:nvSpPr>
        <p:spPr>
          <a:xfrm>
            <a:off x="4143372" y="1928802"/>
            <a:ext cx="2928958" cy="928694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9" name="Двойные круглые скобки 98"/>
          <p:cNvSpPr/>
          <p:nvPr/>
        </p:nvSpPr>
        <p:spPr>
          <a:xfrm>
            <a:off x="5572132" y="1928802"/>
            <a:ext cx="3143272" cy="928694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0" name="TextBox 99"/>
          <p:cNvSpPr txBox="1"/>
          <p:nvPr/>
        </p:nvSpPr>
        <p:spPr>
          <a:xfrm>
            <a:off x="4357686" y="2285992"/>
            <a:ext cx="64294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/>
              <a:t>что</a:t>
            </a:r>
            <a:endParaRPr lang="ru-RU" sz="2400" b="1" dirty="0"/>
          </a:p>
        </p:txBody>
      </p:sp>
      <p:sp>
        <p:nvSpPr>
          <p:cNvPr id="101" name="TextBox 100"/>
          <p:cNvSpPr txBox="1"/>
          <p:nvPr/>
        </p:nvSpPr>
        <p:spPr>
          <a:xfrm>
            <a:off x="5715008" y="2214554"/>
            <a:ext cx="12858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е</a:t>
            </a:r>
            <a:r>
              <a:rPr lang="ru-RU" sz="2800" b="1" dirty="0" smtClean="0"/>
              <a:t>сли…</a:t>
            </a:r>
            <a:endParaRPr lang="ru-RU" sz="2800" b="1" dirty="0"/>
          </a:p>
        </p:txBody>
      </p:sp>
      <p:sp>
        <p:nvSpPr>
          <p:cNvPr id="102" name="Прямоугольник 101"/>
          <p:cNvSpPr/>
          <p:nvPr/>
        </p:nvSpPr>
        <p:spPr>
          <a:xfrm>
            <a:off x="7429520" y="1928802"/>
            <a:ext cx="9856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103" name="Прямоугольник 102"/>
          <p:cNvSpPr/>
          <p:nvPr/>
        </p:nvSpPr>
        <p:spPr>
          <a:xfrm>
            <a:off x="8787812" y="2143116"/>
            <a:ext cx="35618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dirty="0" smtClean="0">
                <a:latin typeface="Arial Black" pitchFamily="34" charset="0"/>
              </a:rPr>
              <a:t>.</a:t>
            </a:r>
          </a:p>
        </p:txBody>
      </p:sp>
      <p:sp>
        <p:nvSpPr>
          <p:cNvPr id="104" name="Дуга 103"/>
          <p:cNvSpPr/>
          <p:nvPr/>
        </p:nvSpPr>
        <p:spPr>
          <a:xfrm>
            <a:off x="3643306" y="2357430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5" name="Дуга 104"/>
          <p:cNvSpPr/>
          <p:nvPr/>
        </p:nvSpPr>
        <p:spPr>
          <a:xfrm>
            <a:off x="7358082" y="2357430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6" name="Выгнутая влево стрелка 105"/>
          <p:cNvSpPr/>
          <p:nvPr/>
        </p:nvSpPr>
        <p:spPr>
          <a:xfrm rot="5400000">
            <a:off x="6250793" y="178571"/>
            <a:ext cx="857256" cy="321471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07" name="Прямоугольник 106"/>
          <p:cNvSpPr/>
          <p:nvPr/>
        </p:nvSpPr>
        <p:spPr>
          <a:xfrm>
            <a:off x="5000628" y="1928802"/>
            <a:ext cx="2143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108" name="Дуга 107"/>
          <p:cNvSpPr/>
          <p:nvPr/>
        </p:nvSpPr>
        <p:spPr>
          <a:xfrm>
            <a:off x="4929190" y="2357430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09" name="Прямоугольник 108"/>
          <p:cNvSpPr/>
          <p:nvPr/>
        </p:nvSpPr>
        <p:spPr>
          <a:xfrm>
            <a:off x="7929586" y="2285992"/>
            <a:ext cx="43954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/>
              <a:t>…</a:t>
            </a:r>
            <a:endParaRPr lang="ru-RU" sz="2800" dirty="0"/>
          </a:p>
        </p:txBody>
      </p:sp>
      <p:sp>
        <p:nvSpPr>
          <p:cNvPr id="110" name="Прямоугольник 109"/>
          <p:cNvSpPr/>
          <p:nvPr/>
        </p:nvSpPr>
        <p:spPr>
          <a:xfrm>
            <a:off x="7858148" y="3714752"/>
            <a:ext cx="571504" cy="18620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500" dirty="0" smtClean="0">
                <a:latin typeface="Arial Rounded MT Bold" pitchFamily="34" charset="0"/>
              </a:rPr>
              <a:t>,</a:t>
            </a:r>
            <a:endParaRPr lang="ru-RU" sz="11500" dirty="0"/>
          </a:p>
        </p:txBody>
      </p:sp>
      <p:cxnSp>
        <p:nvCxnSpPr>
          <p:cNvPr id="112" name="Прямая соединительная линия 111"/>
          <p:cNvCxnSpPr/>
          <p:nvPr/>
        </p:nvCxnSpPr>
        <p:spPr>
          <a:xfrm>
            <a:off x="7858148" y="4857760"/>
            <a:ext cx="642942" cy="5715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/>
          <p:cNvCxnSpPr/>
          <p:nvPr/>
        </p:nvCxnSpPr>
        <p:spPr>
          <a:xfrm flipV="1">
            <a:off x="7858148" y="4857760"/>
            <a:ext cx="642942" cy="571504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122" name="TextBox 121"/>
          <p:cNvSpPr txBox="1"/>
          <p:nvPr/>
        </p:nvSpPr>
        <p:spPr>
          <a:xfrm>
            <a:off x="357158" y="3429000"/>
            <a:ext cx="85725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Он сказал, что, если будет болен, не придет.</a:t>
            </a:r>
            <a:endParaRPr lang="ru-RU" sz="3200" dirty="0"/>
          </a:p>
        </p:txBody>
      </p:sp>
      <p:sp>
        <p:nvSpPr>
          <p:cNvPr id="123" name="Прямоугольник 122"/>
          <p:cNvSpPr/>
          <p:nvPr/>
        </p:nvSpPr>
        <p:spPr>
          <a:xfrm>
            <a:off x="357158" y="6000768"/>
            <a:ext cx="82868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Он сказал, что если будет болен, то не придет.</a:t>
            </a:r>
            <a:endParaRPr lang="ru-RU" sz="3200" dirty="0"/>
          </a:p>
        </p:txBody>
      </p:sp>
      <p:sp>
        <p:nvSpPr>
          <p:cNvPr id="129" name="TextBox 128"/>
          <p:cNvSpPr txBox="1"/>
          <p:nvPr/>
        </p:nvSpPr>
        <p:spPr>
          <a:xfrm>
            <a:off x="571472" y="5500702"/>
            <a:ext cx="75724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Запятая </a:t>
            </a:r>
            <a:r>
              <a:rPr lang="ru-RU" sz="2400" b="1" dirty="0" smtClean="0">
                <a:solidFill>
                  <a:srgbClr val="FF0000"/>
                </a:solidFill>
              </a:rPr>
              <a:t>не ставится </a:t>
            </a:r>
            <a:r>
              <a:rPr lang="ru-RU" sz="2400" dirty="0" smtClean="0"/>
              <a:t>если есть слова</a:t>
            </a:r>
            <a:r>
              <a:rPr lang="en-US" sz="2400" dirty="0" smtClean="0"/>
              <a:t>: </a:t>
            </a:r>
            <a:r>
              <a:rPr lang="ru-RU" sz="2400" dirty="0" smtClean="0"/>
              <a:t>то</a:t>
            </a:r>
            <a:r>
              <a:rPr lang="en-US" sz="2400" dirty="0" smtClean="0"/>
              <a:t>, </a:t>
            </a:r>
            <a:r>
              <a:rPr lang="ru-RU" sz="2400" dirty="0" smtClean="0"/>
              <a:t>но, так.</a:t>
            </a:r>
            <a:endParaRPr lang="ru-RU" sz="2400" dirty="0"/>
          </a:p>
        </p:txBody>
      </p:sp>
      <p:cxnSp>
        <p:nvCxnSpPr>
          <p:cNvPr id="131" name="Прямая соединительная линия 130"/>
          <p:cNvCxnSpPr/>
          <p:nvPr/>
        </p:nvCxnSpPr>
        <p:spPr>
          <a:xfrm>
            <a:off x="0" y="4000504"/>
            <a:ext cx="914400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33" name="Прямоугольник 132"/>
          <p:cNvSpPr/>
          <p:nvPr/>
        </p:nvSpPr>
        <p:spPr>
          <a:xfrm>
            <a:off x="571472" y="3000372"/>
            <a:ext cx="7429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Запятая  </a:t>
            </a:r>
            <a:r>
              <a:rPr lang="ru-RU" sz="2400" b="1" dirty="0" smtClean="0">
                <a:solidFill>
                  <a:srgbClr val="FF0000"/>
                </a:solidFill>
              </a:rPr>
              <a:t>ставится</a:t>
            </a:r>
            <a:r>
              <a:rPr lang="ru-RU" sz="2400" dirty="0" smtClean="0"/>
              <a:t> если нет слов</a:t>
            </a:r>
            <a:r>
              <a:rPr lang="en-US" sz="2400" dirty="0" smtClean="0"/>
              <a:t>: </a:t>
            </a:r>
            <a:r>
              <a:rPr lang="ru-RU" sz="2400" dirty="0" smtClean="0"/>
              <a:t>то</a:t>
            </a:r>
            <a:r>
              <a:rPr lang="en-US" sz="2400" dirty="0" smtClean="0"/>
              <a:t>, </a:t>
            </a:r>
            <a:r>
              <a:rPr lang="ru-RU" sz="2400" dirty="0" smtClean="0"/>
              <a:t>но, так.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9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9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0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0" fill="hold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3" dur="1000"/>
                                        <p:tgtEl>
                                          <p:spTgt spid="10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1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0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55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7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8" dur="10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9" dur="1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4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4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9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7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8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3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1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1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1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1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7" fill="hold">
                      <p:stCondLst>
                        <p:cond delay="indefinite"/>
                      </p:stCondLst>
                      <p:childTnLst>
                        <p:par>
                          <p:cTn id="188" fill="hold">
                            <p:stCondLst>
                              <p:cond delay="0"/>
                            </p:stCondLst>
                            <p:childTnLst>
                              <p:par>
                                <p:cTn id="189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0" dur="2000" fill="hold"/>
                                        <p:tgtEl>
                                          <p:spTgt spid="112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191" presetID="6" presetClass="emph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92" dur="2000" fill="hold"/>
                                        <p:tgtEl>
                                          <p:spTgt spid="116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4" grpId="0" animBg="1"/>
      <p:bldP spid="15" grpId="0"/>
      <p:bldP spid="16" grpId="0"/>
      <p:bldP spid="17" grpId="0"/>
      <p:bldP spid="18" grpId="0"/>
      <p:bldP spid="21" grpId="0" animBg="1"/>
      <p:bldP spid="25" grpId="0" animBg="1"/>
      <p:bldP spid="27" grpId="0" animBg="1"/>
      <p:bldP spid="34" grpId="0" animBg="1"/>
      <p:bldP spid="95" grpId="0" animBg="1"/>
      <p:bldP spid="96" grpId="0" animBg="1"/>
      <p:bldP spid="97" grpId="0" build="allAtOnce"/>
      <p:bldP spid="98" grpId="0" animBg="1"/>
      <p:bldP spid="99" grpId="0" animBg="1"/>
      <p:bldP spid="100" grpId="0"/>
      <p:bldP spid="101" grpId="0"/>
      <p:bldP spid="102" grpId="0" build="allAtOnce"/>
      <p:bldP spid="104" grpId="0" animBg="1"/>
      <p:bldP spid="105" grpId="0" animBg="1"/>
      <p:bldP spid="106" grpId="0" animBg="1"/>
      <p:bldP spid="107" grpId="0"/>
      <p:bldP spid="10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14290"/>
            <a:ext cx="8229600" cy="1143000"/>
          </a:xfrm>
        </p:spPr>
        <p:txBody>
          <a:bodyPr/>
          <a:lstStyle/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571472" y="2428868"/>
            <a:ext cx="5715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785918" y="2285992"/>
            <a:ext cx="7144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785918" y="2500306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3071802" y="1857364"/>
            <a:ext cx="7143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10" name="Двойные круглые скобки 9"/>
          <p:cNvSpPr/>
          <p:nvPr/>
        </p:nvSpPr>
        <p:spPr>
          <a:xfrm>
            <a:off x="4572032" y="1857364"/>
            <a:ext cx="1643074" cy="1000132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3500462" y="2285992"/>
            <a:ext cx="4286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/>
              <a:t>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714908" y="2214554"/>
            <a:ext cx="14287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когда…</a:t>
            </a:r>
            <a:endParaRPr lang="ru-RU" sz="2800" b="1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6500858" y="1928802"/>
            <a:ext cx="9856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15" name="Дуга 14"/>
          <p:cNvSpPr/>
          <p:nvPr/>
        </p:nvSpPr>
        <p:spPr>
          <a:xfrm>
            <a:off x="3071834" y="2285992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6" name="Дуга 15"/>
          <p:cNvSpPr/>
          <p:nvPr/>
        </p:nvSpPr>
        <p:spPr>
          <a:xfrm>
            <a:off x="6500858" y="2357430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929090" y="1857364"/>
            <a:ext cx="21431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18" name="Дуга 17"/>
          <p:cNvSpPr/>
          <p:nvPr/>
        </p:nvSpPr>
        <p:spPr>
          <a:xfrm>
            <a:off x="3857652" y="2285992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7215238" y="2357430"/>
            <a:ext cx="5000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1" name="Прямая соединительная линия 20"/>
          <p:cNvCxnSpPr/>
          <p:nvPr/>
        </p:nvCxnSpPr>
        <p:spPr>
          <a:xfrm>
            <a:off x="7858180" y="2214554"/>
            <a:ext cx="535753" cy="23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7858180" y="2428868"/>
            <a:ext cx="535753" cy="23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3" name="Правая круглая скобка 22"/>
          <p:cNvSpPr/>
          <p:nvPr/>
        </p:nvSpPr>
        <p:spPr>
          <a:xfrm>
            <a:off x="8643998" y="1928802"/>
            <a:ext cx="71438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Правая круглая скобка 23"/>
          <p:cNvSpPr/>
          <p:nvPr/>
        </p:nvSpPr>
        <p:spPr>
          <a:xfrm rot="10800000">
            <a:off x="7072362" y="1928802"/>
            <a:ext cx="71406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8771782" y="1928802"/>
            <a:ext cx="3722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latin typeface="Arial Black" pitchFamily="34" charset="0"/>
              </a:rPr>
              <a:t>.</a:t>
            </a:r>
          </a:p>
        </p:txBody>
      </p:sp>
      <p:sp>
        <p:nvSpPr>
          <p:cNvPr id="42" name="Правая круглая скобка 41"/>
          <p:cNvSpPr/>
          <p:nvPr/>
        </p:nvSpPr>
        <p:spPr>
          <a:xfrm rot="10800000">
            <a:off x="428596" y="2000240"/>
            <a:ext cx="71406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3" name="Правая круглая скобка 42"/>
          <p:cNvSpPr/>
          <p:nvPr/>
        </p:nvSpPr>
        <p:spPr>
          <a:xfrm>
            <a:off x="2571736" y="2000240"/>
            <a:ext cx="71438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571472" y="4857760"/>
            <a:ext cx="5715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5" name="Прямая соединительная линия 44"/>
          <p:cNvCxnSpPr/>
          <p:nvPr/>
        </p:nvCxnSpPr>
        <p:spPr>
          <a:xfrm>
            <a:off x="1785918" y="4714884"/>
            <a:ext cx="7144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785918" y="4929198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7" name="Прямоугольник 46"/>
          <p:cNvSpPr/>
          <p:nvPr/>
        </p:nvSpPr>
        <p:spPr>
          <a:xfrm>
            <a:off x="3071802" y="4286256"/>
            <a:ext cx="7143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48" name="Двойные круглые скобки 47"/>
          <p:cNvSpPr/>
          <p:nvPr/>
        </p:nvSpPr>
        <p:spPr>
          <a:xfrm>
            <a:off x="3786182" y="4286256"/>
            <a:ext cx="1571636" cy="1000132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3786182" y="4643446"/>
            <a:ext cx="2357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/>
              <a:t>и</a:t>
            </a:r>
            <a:r>
              <a:rPr lang="ru-RU" sz="2800" b="1" dirty="0" smtClean="0"/>
              <a:t> когда…</a:t>
            </a:r>
            <a:endParaRPr lang="ru-RU" sz="2800" b="1" dirty="0"/>
          </a:p>
        </p:txBody>
      </p:sp>
      <p:sp>
        <p:nvSpPr>
          <p:cNvPr id="51" name="Прямоугольник 50"/>
          <p:cNvSpPr/>
          <p:nvPr/>
        </p:nvSpPr>
        <p:spPr>
          <a:xfrm>
            <a:off x="5572132" y="4286256"/>
            <a:ext cx="98565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52" name="Дуга 51"/>
          <p:cNvSpPr/>
          <p:nvPr/>
        </p:nvSpPr>
        <p:spPr>
          <a:xfrm>
            <a:off x="3071834" y="4714884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3" name="Дуга 52"/>
          <p:cNvSpPr/>
          <p:nvPr/>
        </p:nvSpPr>
        <p:spPr>
          <a:xfrm>
            <a:off x="5572132" y="4714884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6858016" y="4786322"/>
            <a:ext cx="50006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7500958" y="4643446"/>
            <a:ext cx="535753" cy="23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500958" y="4857760"/>
            <a:ext cx="535753" cy="235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Правая круглая скобка 58"/>
          <p:cNvSpPr/>
          <p:nvPr/>
        </p:nvSpPr>
        <p:spPr>
          <a:xfrm>
            <a:off x="8286776" y="4357694"/>
            <a:ext cx="71438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0" name="Правая круглая скобка 59"/>
          <p:cNvSpPr/>
          <p:nvPr/>
        </p:nvSpPr>
        <p:spPr>
          <a:xfrm rot="10800000">
            <a:off x="6715140" y="4357694"/>
            <a:ext cx="71406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1" name="Прямоугольник 60"/>
          <p:cNvSpPr/>
          <p:nvPr/>
        </p:nvSpPr>
        <p:spPr>
          <a:xfrm>
            <a:off x="8414560" y="4357694"/>
            <a:ext cx="37221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latin typeface="Arial Black" pitchFamily="34" charset="0"/>
              </a:rPr>
              <a:t>.</a:t>
            </a:r>
          </a:p>
        </p:txBody>
      </p:sp>
      <p:sp>
        <p:nvSpPr>
          <p:cNvPr id="62" name="Правая круглая скобка 61"/>
          <p:cNvSpPr/>
          <p:nvPr/>
        </p:nvSpPr>
        <p:spPr>
          <a:xfrm rot="10800000">
            <a:off x="428596" y="4429132"/>
            <a:ext cx="71406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3" name="Правая круглая скобка 62"/>
          <p:cNvSpPr/>
          <p:nvPr/>
        </p:nvSpPr>
        <p:spPr>
          <a:xfrm>
            <a:off x="2571736" y="4429132"/>
            <a:ext cx="71438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6072198" y="4643446"/>
            <a:ext cx="7143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то</a:t>
            </a:r>
            <a:endParaRPr lang="ru-RU" sz="2800" b="1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85720" y="5715016"/>
            <a:ext cx="857256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Налетели тучи, и когда мы вбежали, то начался дождь.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357158" y="3105834"/>
            <a:ext cx="84296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Налетели тучи, и</a:t>
            </a:r>
            <a:r>
              <a:rPr lang="ru-RU" sz="4000" b="1" dirty="0" smtClean="0"/>
              <a:t>,</a:t>
            </a:r>
            <a:r>
              <a:rPr lang="ru-RU" sz="2800" dirty="0" smtClean="0"/>
              <a:t> когда мы вбежали, начался дождь.</a:t>
            </a:r>
          </a:p>
        </p:txBody>
      </p:sp>
      <p:sp>
        <p:nvSpPr>
          <p:cNvPr id="68" name="Дуга 67"/>
          <p:cNvSpPr/>
          <p:nvPr/>
        </p:nvSpPr>
        <p:spPr>
          <a:xfrm>
            <a:off x="6072198" y="4714884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cxnSp>
        <p:nvCxnSpPr>
          <p:cNvPr id="70" name="Прямая соединительная линия 69"/>
          <p:cNvCxnSpPr/>
          <p:nvPr/>
        </p:nvCxnSpPr>
        <p:spPr>
          <a:xfrm>
            <a:off x="0" y="3929066"/>
            <a:ext cx="9144000" cy="158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2" dur="10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3" dur="1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2" grpId="0"/>
      <p:bldP spid="13" grpId="0"/>
      <p:bldP spid="14" grpId="0"/>
      <p:bldP spid="17" grpId="0"/>
      <p:bldP spid="23" grpId="0" animBg="1"/>
      <p:bldP spid="24" grpId="0" animBg="1"/>
      <p:bldP spid="36" grpId="0"/>
      <p:bldP spid="42" grpId="0" animBg="1"/>
      <p:bldP spid="43" grpId="0" animBg="1"/>
      <p:bldP spid="47" grpId="0"/>
      <p:bldP spid="48" grpId="0" animBg="1"/>
      <p:bldP spid="50" grpId="0"/>
      <p:bldP spid="51" grpId="0"/>
      <p:bldP spid="59" grpId="0" animBg="1"/>
      <p:bldP spid="60" grpId="0" animBg="1"/>
      <p:bldP spid="61" grpId="0"/>
      <p:bldP spid="62" grpId="0" animBg="1"/>
      <p:bldP spid="63" grpId="0" animBg="1"/>
      <p:bldP spid="6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714348" y="2214554"/>
            <a:ext cx="5715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1928794" y="2071678"/>
            <a:ext cx="7144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1928794" y="2285992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7" name="Прямоугольник 6"/>
          <p:cNvSpPr/>
          <p:nvPr/>
        </p:nvSpPr>
        <p:spPr>
          <a:xfrm>
            <a:off x="2928926" y="1571612"/>
            <a:ext cx="7143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8" name="Двойные круглые скобки 7"/>
          <p:cNvSpPr/>
          <p:nvPr/>
        </p:nvSpPr>
        <p:spPr>
          <a:xfrm>
            <a:off x="4429124" y="1643050"/>
            <a:ext cx="1214446" cy="1000132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3929058" y="2000240"/>
            <a:ext cx="2357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     хотя …</a:t>
            </a:r>
            <a:endParaRPr lang="ru-RU" sz="2800" b="1" dirty="0"/>
          </a:p>
        </p:txBody>
      </p:sp>
      <p:sp>
        <p:nvSpPr>
          <p:cNvPr id="10" name="Дуга 9"/>
          <p:cNvSpPr/>
          <p:nvPr/>
        </p:nvSpPr>
        <p:spPr>
          <a:xfrm>
            <a:off x="2857488" y="2000240"/>
            <a:ext cx="428628" cy="428628"/>
          </a:xfrm>
          <a:prstGeom prst="arc">
            <a:avLst>
              <a:gd name="adj1" fmla="val 16200000"/>
              <a:gd name="adj2" fmla="val 1570231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1" name="Дуга 10"/>
          <p:cNvSpPr/>
          <p:nvPr/>
        </p:nvSpPr>
        <p:spPr>
          <a:xfrm>
            <a:off x="5715008" y="2071678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12" name="Правая круглая скобка 11"/>
          <p:cNvSpPr/>
          <p:nvPr/>
        </p:nvSpPr>
        <p:spPr>
          <a:xfrm rot="10800000">
            <a:off x="571472" y="1785926"/>
            <a:ext cx="71406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Правая круглая скобка 12"/>
          <p:cNvSpPr/>
          <p:nvPr/>
        </p:nvSpPr>
        <p:spPr>
          <a:xfrm>
            <a:off x="2714612" y="1785926"/>
            <a:ext cx="71438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86446" y="1643050"/>
            <a:ext cx="2712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6429388" y="2143116"/>
            <a:ext cx="5715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/>
          <p:nvPr/>
        </p:nvCxnSpPr>
        <p:spPr>
          <a:xfrm>
            <a:off x="7643834" y="2000240"/>
            <a:ext cx="7144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7643834" y="2214554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8" name="Правая круглая скобка 17"/>
          <p:cNvSpPr/>
          <p:nvPr/>
        </p:nvSpPr>
        <p:spPr>
          <a:xfrm rot="10800000">
            <a:off x="6286512" y="1714488"/>
            <a:ext cx="71406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9" name="Правая круглая скобка 18"/>
          <p:cNvSpPr/>
          <p:nvPr/>
        </p:nvSpPr>
        <p:spPr>
          <a:xfrm>
            <a:off x="8429652" y="1714488"/>
            <a:ext cx="71438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Дуга 19"/>
          <p:cNvSpPr/>
          <p:nvPr/>
        </p:nvSpPr>
        <p:spPr>
          <a:xfrm>
            <a:off x="3786182" y="2000240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857620" y="1571612"/>
            <a:ext cx="40107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22" name="TextBox 21"/>
          <p:cNvSpPr txBox="1"/>
          <p:nvPr/>
        </p:nvSpPr>
        <p:spPr>
          <a:xfrm>
            <a:off x="3357554" y="1928802"/>
            <a:ext cx="2857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</a:t>
            </a:r>
            <a:endParaRPr lang="ru-RU" sz="2800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8501090" y="1785926"/>
            <a:ext cx="320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.</a:t>
            </a:r>
            <a:endParaRPr lang="ru-RU" sz="4000" dirty="0"/>
          </a:p>
        </p:txBody>
      </p:sp>
      <p:sp>
        <p:nvSpPr>
          <p:cNvPr id="24" name="TextBox 23"/>
          <p:cNvSpPr txBox="1"/>
          <p:nvPr/>
        </p:nvSpPr>
        <p:spPr>
          <a:xfrm>
            <a:off x="0" y="2643182"/>
            <a:ext cx="835824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По сумрачному небу носились густые тучи</a:t>
            </a:r>
            <a:r>
              <a:rPr lang="ru-RU" sz="3200" b="1" dirty="0" smtClean="0"/>
              <a:t>,</a:t>
            </a:r>
            <a:r>
              <a:rPr lang="ru-RU" sz="3200" dirty="0" smtClean="0"/>
              <a:t> и</a:t>
            </a:r>
            <a:r>
              <a:rPr lang="ru-RU" sz="3200" b="1" dirty="0" smtClean="0"/>
              <a:t>,</a:t>
            </a:r>
            <a:r>
              <a:rPr lang="ru-RU" sz="3200" dirty="0" smtClean="0"/>
              <a:t> хотя шел только третий час дня, было темно.</a:t>
            </a:r>
            <a:endParaRPr lang="ru-RU" sz="3200" dirty="0"/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357158" y="4643446"/>
            <a:ext cx="5715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6" name="Прямая соединительная линия 45"/>
          <p:cNvCxnSpPr/>
          <p:nvPr/>
        </p:nvCxnSpPr>
        <p:spPr>
          <a:xfrm>
            <a:off x="1571604" y="4500570"/>
            <a:ext cx="7144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7" name="Прямая соединительная линия 46"/>
          <p:cNvCxnSpPr/>
          <p:nvPr/>
        </p:nvCxnSpPr>
        <p:spPr>
          <a:xfrm>
            <a:off x="1571604" y="4714884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8" name="Прямоугольник 47"/>
          <p:cNvSpPr/>
          <p:nvPr/>
        </p:nvSpPr>
        <p:spPr>
          <a:xfrm>
            <a:off x="2571736" y="4000504"/>
            <a:ext cx="71437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sp>
        <p:nvSpPr>
          <p:cNvPr id="49" name="Двойные круглые скобки 48"/>
          <p:cNvSpPr/>
          <p:nvPr/>
        </p:nvSpPr>
        <p:spPr>
          <a:xfrm>
            <a:off x="3643306" y="4071942"/>
            <a:ext cx="1428760" cy="1000132"/>
          </a:xfrm>
          <a:prstGeom prst="bracketPair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50" name="TextBox 49"/>
          <p:cNvSpPr txBox="1"/>
          <p:nvPr/>
        </p:nvSpPr>
        <p:spPr>
          <a:xfrm>
            <a:off x="3571868" y="4429132"/>
            <a:ext cx="235748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  хотя …</a:t>
            </a:r>
            <a:endParaRPr lang="ru-RU" sz="2800" b="1" dirty="0"/>
          </a:p>
        </p:txBody>
      </p:sp>
      <p:sp>
        <p:nvSpPr>
          <p:cNvPr id="51" name="Дуга 50"/>
          <p:cNvSpPr/>
          <p:nvPr/>
        </p:nvSpPr>
        <p:spPr>
          <a:xfrm>
            <a:off x="2500298" y="4429132"/>
            <a:ext cx="428628" cy="428628"/>
          </a:xfrm>
          <a:prstGeom prst="arc">
            <a:avLst>
              <a:gd name="adj1" fmla="val 16200000"/>
              <a:gd name="adj2" fmla="val 15702312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2" name="Дуга 51"/>
          <p:cNvSpPr/>
          <p:nvPr/>
        </p:nvSpPr>
        <p:spPr>
          <a:xfrm>
            <a:off x="5357818" y="4500570"/>
            <a:ext cx="428628" cy="428628"/>
          </a:xfrm>
          <a:prstGeom prst="arc">
            <a:avLst>
              <a:gd name="adj1" fmla="val 16200000"/>
              <a:gd name="adj2" fmla="val 15968347"/>
            </a:avLst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53" name="Правая круглая скобка 52"/>
          <p:cNvSpPr/>
          <p:nvPr/>
        </p:nvSpPr>
        <p:spPr>
          <a:xfrm rot="10800000">
            <a:off x="214282" y="4214818"/>
            <a:ext cx="71406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4" name="Правая круглая скобка 53"/>
          <p:cNvSpPr/>
          <p:nvPr/>
        </p:nvSpPr>
        <p:spPr>
          <a:xfrm>
            <a:off x="2357422" y="4214818"/>
            <a:ext cx="71438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5429256" y="4071942"/>
            <a:ext cx="27127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>
                <a:latin typeface="Arial Rounded MT Bold" pitchFamily="34" charset="0"/>
              </a:rPr>
              <a:t>,</a:t>
            </a:r>
            <a:endParaRPr lang="ru-RU" sz="5400" dirty="0"/>
          </a:p>
        </p:txBody>
      </p:sp>
      <p:cxnSp>
        <p:nvCxnSpPr>
          <p:cNvPr id="56" name="Прямая соединительная линия 55"/>
          <p:cNvCxnSpPr/>
          <p:nvPr/>
        </p:nvCxnSpPr>
        <p:spPr>
          <a:xfrm>
            <a:off x="6643702" y="4572008"/>
            <a:ext cx="571536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Прямая соединительная линия 56"/>
          <p:cNvCxnSpPr/>
          <p:nvPr/>
        </p:nvCxnSpPr>
        <p:spPr>
          <a:xfrm>
            <a:off x="7572396" y="4429132"/>
            <a:ext cx="714412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8" name="Прямая соединительная линия 57"/>
          <p:cNvCxnSpPr/>
          <p:nvPr/>
        </p:nvCxnSpPr>
        <p:spPr>
          <a:xfrm>
            <a:off x="7572396" y="4643446"/>
            <a:ext cx="714380" cy="158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Правая круглая скобка 58"/>
          <p:cNvSpPr/>
          <p:nvPr/>
        </p:nvSpPr>
        <p:spPr>
          <a:xfrm rot="10800000">
            <a:off x="6572264" y="4143380"/>
            <a:ext cx="71406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0" name="Правая круглая скобка 59"/>
          <p:cNvSpPr/>
          <p:nvPr/>
        </p:nvSpPr>
        <p:spPr>
          <a:xfrm>
            <a:off x="8358214" y="4143380"/>
            <a:ext cx="71438" cy="785818"/>
          </a:xfrm>
          <a:prstGeom prst="rightBracket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071802" y="4357694"/>
            <a:ext cx="4286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и</a:t>
            </a:r>
            <a:endParaRPr lang="ru-RU" sz="2800" b="1" dirty="0"/>
          </a:p>
        </p:txBody>
      </p:sp>
      <p:sp>
        <p:nvSpPr>
          <p:cNvPr id="64" name="Прямоугольник 63"/>
          <p:cNvSpPr/>
          <p:nvPr/>
        </p:nvSpPr>
        <p:spPr>
          <a:xfrm>
            <a:off x="8429652" y="4214818"/>
            <a:ext cx="32092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/>
              <a:t>.</a:t>
            </a:r>
            <a:endParaRPr lang="ru-RU" sz="4000" dirty="0"/>
          </a:p>
        </p:txBody>
      </p:sp>
      <p:sp>
        <p:nvSpPr>
          <p:cNvPr id="68" name="TextBox 67"/>
          <p:cNvSpPr txBox="1"/>
          <p:nvPr/>
        </p:nvSpPr>
        <p:spPr>
          <a:xfrm>
            <a:off x="5857884" y="4357694"/>
            <a:ext cx="64294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/>
              <a:t>но</a:t>
            </a:r>
            <a:endParaRPr lang="ru-RU" sz="2800" b="1" dirty="0"/>
          </a:p>
        </p:txBody>
      </p:sp>
      <p:sp>
        <p:nvSpPr>
          <p:cNvPr id="69" name="Дуга 68"/>
          <p:cNvSpPr/>
          <p:nvPr/>
        </p:nvSpPr>
        <p:spPr>
          <a:xfrm>
            <a:off x="5857884" y="4429132"/>
            <a:ext cx="500066" cy="500066"/>
          </a:xfrm>
          <a:prstGeom prst="arc">
            <a:avLst>
              <a:gd name="adj1" fmla="val 16200000"/>
              <a:gd name="adj2" fmla="val 15968347"/>
            </a:avLst>
          </a:prstGeom>
          <a:ln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  <p:sp>
        <p:nvSpPr>
          <p:cNvPr id="70" name="Прямоугольник 69"/>
          <p:cNvSpPr/>
          <p:nvPr/>
        </p:nvSpPr>
        <p:spPr>
          <a:xfrm>
            <a:off x="285720" y="5288340"/>
            <a:ext cx="8715436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По сумрачному небу носились густые тучи</a:t>
            </a:r>
            <a:r>
              <a:rPr lang="ru-RU" sz="3200" b="1" dirty="0" smtClean="0"/>
              <a:t>,</a:t>
            </a:r>
            <a:r>
              <a:rPr lang="ru-RU" sz="3200" dirty="0" smtClean="0"/>
              <a:t> и хотя шел только третий час дня, но было темно.</a:t>
            </a:r>
            <a:endParaRPr lang="ru-RU" sz="3200" dirty="0"/>
          </a:p>
        </p:txBody>
      </p:sp>
      <p:cxnSp>
        <p:nvCxnSpPr>
          <p:cNvPr id="72" name="Прямая соединительная линия 71"/>
          <p:cNvCxnSpPr/>
          <p:nvPr/>
        </p:nvCxnSpPr>
        <p:spPr>
          <a:xfrm flipV="1">
            <a:off x="0" y="3786190"/>
            <a:ext cx="9144000" cy="71438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4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9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9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1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20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2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1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9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1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4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1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36" dur="1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7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9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1" dur="1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8" dur="1000"/>
                                        <p:tgtEl>
                                          <p:spTgt spid="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55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0" dur="20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2000"/>
                                        <p:tgtEl>
                                          <p:spTgt spid="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0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1" dur="10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2" dur="1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5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10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77" dur="1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0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1" dur="10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2" dur="10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5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6" dur="1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87" dur="1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0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1" dur="10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2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5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10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97" dur="10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8" fill="hold">
                      <p:stCondLst>
                        <p:cond delay="indefinite"/>
                      </p:stCondLst>
                      <p:childTnLst>
                        <p:par>
                          <p:cTn id="199" fill="hold">
                            <p:stCondLst>
                              <p:cond delay="0"/>
                            </p:stCondLst>
                            <p:childTnLst>
                              <p:par>
                                <p:cTn id="20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8" fill="hold">
                      <p:stCondLst>
                        <p:cond delay="indefinite"/>
                      </p:stCondLst>
                      <p:childTnLst>
                        <p:par>
                          <p:cTn id="209" fill="hold">
                            <p:stCondLst>
                              <p:cond delay="0"/>
                            </p:stCondLst>
                            <p:childTnLst>
                              <p:par>
                                <p:cTn id="210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2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3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8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4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5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/>
      <p:bldP spid="10" grpId="0" animBg="1"/>
      <p:bldP spid="11" grpId="0" animBg="1"/>
      <p:bldP spid="12" grpId="0" animBg="1"/>
      <p:bldP spid="13" grpId="0" animBg="1"/>
      <p:bldP spid="18" grpId="0" animBg="1"/>
      <p:bldP spid="19" grpId="0" animBg="1"/>
      <p:bldP spid="20" grpId="0" animBg="1"/>
      <p:bldP spid="23" grpId="0"/>
      <p:bldP spid="48" grpId="0"/>
      <p:bldP spid="49" grpId="0" animBg="1"/>
      <p:bldP spid="51" grpId="0" animBg="1"/>
      <p:bldP spid="52" grpId="0" animBg="1"/>
      <p:bldP spid="53" grpId="0" animBg="1"/>
      <p:bldP spid="54" grpId="0" animBg="1"/>
      <p:bldP spid="55" grpId="0"/>
      <p:bldP spid="59" grpId="0" animBg="1"/>
      <p:bldP spid="60" grpId="0" animBg="1"/>
      <p:bldP spid="64" grpId="0"/>
      <p:bldP spid="69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293</TotalTime>
  <Words>157</Words>
  <Application>Microsoft Office PowerPoint</Application>
  <PresentationFormat>Экран (4:3)</PresentationFormat>
  <Paragraphs>47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  Постановка знаков препинания в в предложениях с разными видами связи</vt:lpstr>
      <vt:lpstr> Постановка знаков препинания на стыке союзов. </vt:lpstr>
      <vt:lpstr>Слайд 3</vt:lpstr>
      <vt:lpstr>Слайд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Урок-презентация по русскому языку в 11 классе на тему "Постановка знаков препинания в в предложениях с разными видами связи". www.uroki.net</dc:title>
  <dc:subject>на тему "Постановка знаков препинания в в предложениях с разными видами связи".</dc:subject>
  <dc:creator>Парфирова Лилиана Валерьевна</dc:creator>
  <cp:keywords>учитель русский язык русская литература конспект разработка урока открытый урок школа презентация www.uroki.net</cp:keywords>
  <dc:description>Урок-презентация по русскому языку в 11 классе на тему "Постановка знаков препинания в в предложениях с разными видами связи". www.uroki.net</dc:description>
  <cp:lastModifiedBy>Литература</cp:lastModifiedBy>
  <cp:revision>39</cp:revision>
  <dcterms:created xsi:type="dcterms:W3CDTF">2009-03-15T18:02:26Z</dcterms:created>
  <dcterms:modified xsi:type="dcterms:W3CDTF">2009-03-18T06:25:22Z</dcterms:modified>
  <cp:category>Для учителя русского языка и литературы</cp:category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64440492-4C8B-11D1-8B70-080036B11A03}" pid="4">
    <vt:lpwstr>www.uroki.net</vt:lpwstr>
  </property>
</Properties>
</file>